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3.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5.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345" r:id="rId2"/>
    <p:sldId id="302" r:id="rId3"/>
    <p:sldId id="319" r:id="rId4"/>
    <p:sldId id="346" r:id="rId5"/>
    <p:sldId id="320" r:id="rId6"/>
    <p:sldId id="323" r:id="rId7"/>
    <p:sldId id="324" r:id="rId8"/>
    <p:sldId id="347" r:id="rId9"/>
    <p:sldId id="348" r:id="rId10"/>
    <p:sldId id="349" r:id="rId11"/>
    <p:sldId id="350" r:id="rId12"/>
    <p:sldId id="351" r:id="rId13"/>
    <p:sldId id="353" r:id="rId14"/>
    <p:sldId id="354" r:id="rId15"/>
    <p:sldId id="355" r:id="rId16"/>
    <p:sldId id="356" r:id="rId17"/>
    <p:sldId id="357" r:id="rId18"/>
    <p:sldId id="358" r:id="rId19"/>
    <p:sldId id="338" r:id="rId20"/>
    <p:sldId id="339" r:id="rId21"/>
    <p:sldId id="359" r:id="rId22"/>
    <p:sldId id="360" r:id="rId23"/>
    <p:sldId id="361" r:id="rId24"/>
    <p:sldId id="362" r:id="rId25"/>
    <p:sldId id="363" r:id="rId26"/>
    <p:sldId id="364" r:id="rId27"/>
    <p:sldId id="406"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Lst>
  <p:sldSz cx="12192000" cy="6858000"/>
  <p:notesSz cx="7302500" cy="9588500"/>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90969" autoAdjust="0"/>
  </p:normalViewPr>
  <p:slideViewPr>
    <p:cSldViewPr>
      <p:cViewPr>
        <p:scale>
          <a:sx n="225" d="100"/>
          <a:sy n="225" d="100"/>
        </p:scale>
        <p:origin x="1240" y="-6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First attempt:</a:t>
            </a:r>
            <a:r>
              <a:rPr lang="en-US" baseline="0" dirty="0" smtClean="0"/>
              <a:t> </a:t>
            </a:r>
            <a:r>
              <a:rPr lang="en-US" dirty="0" smtClean="0"/>
              <a:t>check whether there’s a path</a:t>
            </a:r>
            <a:r>
              <a:rPr lang="en-US" baseline="0" dirty="0" smtClean="0"/>
              <a:t> between two variables.  Check whether it’s been blocked by some evidence.  If not, then they are conditionally independent.</a:t>
            </a:r>
          </a:p>
          <a:p>
            <a:r>
              <a:rPr lang="en-US" baseline="0" dirty="0" smtClean="0"/>
              <a:t>Too simple. </a:t>
            </a:r>
          </a:p>
          <a:p>
            <a:endParaRPr lang="en-US" baseline="0" dirty="0" smtClean="0"/>
          </a:p>
          <a:p>
            <a:r>
              <a:rPr lang="en-US" baseline="0" dirty="0" smtClean="0"/>
              <a:t>Observing T lets the influence run between R and B.</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14</a:t>
            </a:fld>
            <a:endParaRPr lang="en-US"/>
          </a:p>
        </p:txBody>
      </p:sp>
    </p:spTree>
    <p:extLst>
      <p:ext uri="{BB962C8B-B14F-4D97-AF65-F5344CB8AC3E}">
        <p14:creationId xmlns:p14="http://schemas.microsoft.com/office/powerpoint/2010/main" val="136034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First one is a causal change.  When the middle variable isn’t active, then there’s influence between the first and the third.</a:t>
            </a:r>
            <a:r>
              <a:rPr lang="en-US" baseline="0" dirty="0" smtClean="0"/>
              <a:t>  However, once you observe the middle variable, it blocks the influences between them and makes them independent. </a:t>
            </a:r>
          </a:p>
          <a:p>
            <a:r>
              <a:rPr lang="en-US" baseline="0" dirty="0" smtClean="0"/>
              <a:t>Second is the common cause.  Same story.</a:t>
            </a:r>
          </a:p>
          <a:p>
            <a:r>
              <a:rPr lang="en-US" baseline="0" dirty="0" smtClean="0"/>
              <a:t>Third is the common effect.  This is the odd one out.</a:t>
            </a:r>
          </a:p>
          <a:p>
            <a:endParaRPr lang="en-US" baseline="0" dirty="0" smtClean="0"/>
          </a:p>
          <a:p>
            <a:r>
              <a:rPr lang="en-US" baseline="0" dirty="0" smtClean="0"/>
              <a:t>What does it mean to be an active triple or inactive triple in the larger context?  </a:t>
            </a:r>
          </a:p>
          <a:p>
            <a:r>
              <a:rPr lang="en-US" baseline="0" dirty="0" smtClean="0"/>
              <a:t>If every triple along a path is active, then we have an active path.</a:t>
            </a:r>
          </a:p>
          <a:p>
            <a:r>
              <a:rPr lang="en-US" baseline="0" dirty="0" smtClean="0"/>
              <a:t>If one or more triples is in active, then the whole path is inactive.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15</a:t>
            </a:fld>
            <a:endParaRPr lang="en-US"/>
          </a:p>
        </p:txBody>
      </p:sp>
    </p:spTree>
    <p:extLst>
      <p:ext uri="{BB962C8B-B14F-4D97-AF65-F5344CB8AC3E}">
        <p14:creationId xmlns:p14="http://schemas.microsoft.com/office/powerpoint/2010/main" val="37500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Is it guaranteed to be true for</a:t>
            </a:r>
            <a:r>
              <a:rPr lang="en-US" baseline="0" dirty="0" smtClean="0"/>
              <a:t> Xi and </a:t>
            </a:r>
            <a:r>
              <a:rPr lang="en-US" baseline="0" dirty="0" err="1" smtClean="0"/>
              <a:t>Xj</a:t>
            </a:r>
            <a:r>
              <a:rPr lang="en-US" baseline="0" dirty="0" smtClean="0"/>
              <a:t> are independent given these variables and given this BN structure.</a:t>
            </a:r>
          </a:p>
          <a:p>
            <a:endParaRPr lang="en-US" baseline="0" dirty="0" smtClean="0"/>
          </a:p>
          <a:p>
            <a:r>
              <a:rPr lang="en-US" baseline="0" dirty="0" smtClean="0"/>
              <a:t>Just not guaranteed.  It could be there or not.  (If every distribution becomes a uniform distribution given the parent variables, then no dependencies) </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16</a:t>
            </a:fld>
            <a:endParaRPr lang="en-US"/>
          </a:p>
        </p:txBody>
      </p:sp>
    </p:spTree>
    <p:extLst>
      <p:ext uri="{BB962C8B-B14F-4D97-AF65-F5344CB8AC3E}">
        <p14:creationId xmlns:p14="http://schemas.microsoft.com/office/powerpoint/2010/main" val="13486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T</a:t>
            </a:r>
            <a:r>
              <a:rPr lang="en-US" altLang="en-US" dirty="0" smtClean="0">
                <a:latin typeface="Arial" pitchFamily="34" charset="0"/>
                <a:ea typeface="ＭＳ Ｐゴシック" pitchFamily="34" charset="-128"/>
              </a:rPr>
              <a:t>’</a:t>
            </a:r>
            <a:r>
              <a:rPr lang="en-US" dirty="0" smtClean="0">
                <a:latin typeface="Arial" pitchFamily="34" charset="0"/>
                <a:ea typeface="ＭＳ Ｐゴシック" pitchFamily="34" charset="-128"/>
              </a:rPr>
              <a:t>: traffic report</a:t>
            </a:r>
          </a:p>
          <a:p>
            <a:r>
              <a:rPr lang="en-US" dirty="0" smtClean="0">
                <a:latin typeface="Arial" pitchFamily="34" charset="0"/>
                <a:ea typeface="ＭＳ Ｐゴシック" pitchFamily="34" charset="-128"/>
              </a:rPr>
              <a:t>Given T == T</a:t>
            </a:r>
            <a:r>
              <a:rPr lang="en-US" baseline="0" dirty="0" smtClean="0">
                <a:latin typeface="Arial" pitchFamily="34" charset="0"/>
                <a:ea typeface="ＭＳ Ｐゴシック" pitchFamily="34" charset="-128"/>
              </a:rPr>
              <a:t> is observed. NO, not guaranteed to be true.</a:t>
            </a:r>
          </a:p>
          <a:p>
            <a:r>
              <a:rPr lang="en-US" baseline="0" dirty="0" smtClean="0">
                <a:latin typeface="Arial" pitchFamily="34" charset="0"/>
                <a:ea typeface="ＭＳ Ｐゴシック" pitchFamily="34" charset="-128"/>
              </a:rPr>
              <a:t>Given T’ == T’ is observed.  NO, not guaranteed to be true.</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R_||_B Yes </a:t>
            </a:r>
            <a:r>
              <a:rPr lang="mr-IN" baseline="0" dirty="0" smtClean="0">
                <a:latin typeface="Arial" pitchFamily="34" charset="0"/>
                <a:ea typeface="ＭＳ Ｐゴシック" pitchFamily="34" charset="-128"/>
              </a:rPr>
              <a:t>–</a:t>
            </a:r>
            <a:r>
              <a:rPr lang="en-US" baseline="0" dirty="0" smtClean="0">
                <a:latin typeface="Arial" pitchFamily="34" charset="0"/>
                <a:ea typeface="ＭＳ Ｐゴシック" pitchFamily="34" charset="-128"/>
              </a:rPr>
              <a:t> it’s got one path.  It’s a common effect.  It’s an inactive triple because the effect isn’t observed, and none of its children are observed.  Therefore it’s an inactive triple and an inactive path, so independence is guaranteed. </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R_||_B|T No </a:t>
            </a:r>
            <a:r>
              <a:rPr lang="mr-IN" baseline="0" dirty="0" smtClean="0">
                <a:latin typeface="Arial" pitchFamily="34" charset="0"/>
                <a:ea typeface="ＭＳ Ｐゴシック" pitchFamily="34" charset="-128"/>
              </a:rPr>
              <a:t>–</a:t>
            </a:r>
            <a:r>
              <a:rPr lang="en-US" baseline="0" dirty="0" smtClean="0">
                <a:latin typeface="Arial" pitchFamily="34" charset="0"/>
                <a:ea typeface="ＭＳ Ｐゴシック" pitchFamily="34" charset="-128"/>
              </a:rPr>
              <a:t>It’s a common effect.  But now the effect is observed, so it’s an active triple.  All of the triples along the path (there’s only one in this case), so the path is active. so independence is NOT guaranteed. </a:t>
            </a:r>
          </a:p>
          <a:p>
            <a:endParaRPr lang="en-US" baseline="0" dirty="0" smtClean="0">
              <a:latin typeface="Arial" pitchFamily="34" charset="0"/>
              <a:ea typeface="ＭＳ Ｐゴシック" pitchFamily="34" charset="-128"/>
            </a:endParaRP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R_||_B|T’ How about when we condition on T1 instead of T?   No </a:t>
            </a:r>
            <a:r>
              <a:rPr lang="mr-IN" baseline="0" dirty="0" smtClean="0">
                <a:latin typeface="Arial" pitchFamily="34" charset="0"/>
                <a:ea typeface="ＭＳ Ｐゴシック" pitchFamily="34" charset="-128"/>
              </a:rPr>
              <a:t>–</a:t>
            </a:r>
            <a:r>
              <a:rPr lang="en-US" baseline="0" dirty="0" smtClean="0">
                <a:latin typeface="Arial" pitchFamily="34" charset="0"/>
                <a:ea typeface="ＭＳ Ｐゴシック" pitchFamily="34" charset="-128"/>
              </a:rPr>
              <a:t>It’s still an active triple since one of the decedents of the effect is observed.  All of the triples along the path (there’s only one in this case), so the path is active. so independence is NOT guaranteed. </a:t>
            </a:r>
            <a:endParaRPr lang="en-US" dirty="0" smtClean="0">
              <a:latin typeface="Arial" pitchFamily="34" charset="0"/>
              <a:ea typeface="ＭＳ Ｐゴシック" pitchFamily="34" charset="-128"/>
            </a:endParaRPr>
          </a:p>
          <a:p>
            <a:endParaRPr lang="en-US" dirty="0" smtClean="0">
              <a:latin typeface="Arial" pitchFamily="34" charset="0"/>
              <a:ea typeface="ＭＳ Ｐゴシック" pitchFamily="34" charset="-128"/>
            </a:endParaRPr>
          </a:p>
          <a:p>
            <a:endParaRPr lang="en-US" dirty="0" smtClean="0">
              <a:latin typeface="Arial" pitchFamily="34" charset="0"/>
              <a:ea typeface="ＭＳ Ｐゴシック" pitchFamily="34" charset="-128"/>
            </a:endParaRPr>
          </a:p>
          <a:p>
            <a:endParaRPr lang="en-US" dirty="0" smtClean="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17</a:t>
            </a:fld>
            <a:endParaRPr lang="en-US" sz="1300"/>
          </a:p>
        </p:txBody>
      </p:sp>
    </p:spTree>
    <p:extLst>
      <p:ext uri="{BB962C8B-B14F-4D97-AF65-F5344CB8AC3E}">
        <p14:creationId xmlns:p14="http://schemas.microsoft.com/office/powerpoint/2010/main" val="300658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L_||_T’|T </a:t>
            </a:r>
            <a:r>
              <a:rPr lang="mr-IN" dirty="0" smtClean="0"/>
              <a:t>–</a:t>
            </a:r>
            <a:r>
              <a:rPr lang="en-US" dirty="0" smtClean="0"/>
              <a:t> yes!</a:t>
            </a:r>
            <a:r>
              <a:rPr lang="en-US" baseline="0" dirty="0" smtClean="0"/>
              <a:t>  Just one path.  We need to check all triples.  If one of the triples is inactive, then the whole path is inactive.  So There’s two triples, one is inactive, so the whole path is inactive, so independence is guaranteed. </a:t>
            </a:r>
          </a:p>
          <a:p>
            <a:r>
              <a:rPr lang="en-US" dirty="0" smtClean="0"/>
              <a:t>L_||_B – Yes! Two triples.  B-T-R</a:t>
            </a:r>
            <a:r>
              <a:rPr lang="en-US" baseline="0" dirty="0" smtClean="0"/>
              <a:t> is an inactive triple, since it’s a common effect. So that makes the whole path inactive.  There’s only one path, so independence is guaranteed. </a:t>
            </a:r>
          </a:p>
          <a:p>
            <a:r>
              <a:rPr lang="en-US" baseline="0" dirty="0" smtClean="0"/>
              <a:t>L_||_B|T </a:t>
            </a:r>
            <a:r>
              <a:rPr lang="mr-IN" baseline="0" dirty="0" smtClean="0"/>
              <a:t>–</a:t>
            </a:r>
            <a:r>
              <a:rPr lang="en-US" baseline="0" dirty="0" smtClean="0"/>
              <a:t> No!  The common effect is now active. So the path is active.   First triple L-R-T, the third element is observed.  That doesn’t actually matter.  We only care about the middle node in the triples.  2</a:t>
            </a:r>
            <a:r>
              <a:rPr lang="en-US" baseline="30000" dirty="0" smtClean="0"/>
              <a:t>nd</a:t>
            </a:r>
            <a:r>
              <a:rPr lang="en-US" baseline="0" dirty="0" smtClean="0"/>
              <a:t> one R-T-B the middle one is observed.   Common effect is active.</a:t>
            </a:r>
            <a:endParaRPr lang="en-US" dirty="0" smtClean="0"/>
          </a:p>
          <a:p>
            <a:r>
              <a:rPr lang="en-US" baseline="0" dirty="0" smtClean="0"/>
              <a:t>L_||_B|T’ </a:t>
            </a:r>
            <a:r>
              <a:rPr lang="mr-IN" baseline="0" dirty="0" smtClean="0"/>
              <a:t>–</a:t>
            </a:r>
            <a:r>
              <a:rPr lang="en-US" baseline="0" dirty="0" smtClean="0"/>
              <a:t> No!  Same as before.  The descendent of  a common effect is observed, so it’s active. </a:t>
            </a:r>
          </a:p>
          <a:p>
            <a:r>
              <a:rPr lang="en-US" baseline="0" dirty="0" smtClean="0"/>
              <a:t>L_||_B|T,R </a:t>
            </a:r>
            <a:r>
              <a:rPr lang="mr-IN" baseline="0" dirty="0" smtClean="0"/>
              <a:t>–</a:t>
            </a:r>
            <a:r>
              <a:rPr lang="en-US" baseline="0" dirty="0" smtClean="0"/>
              <a:t> yes!  How about with more observations.  The L-R-T is a causal chain.  The middle is observed, so its inactive. That makes the path inactive, and we don’t need to check the second triple, so independence is guaranteed.</a:t>
            </a:r>
            <a:endParaRPr lang="en-US" dirty="0" smtClean="0"/>
          </a:p>
          <a:p>
            <a:endParaRPr lang="en-US" dirty="0" smtClean="0"/>
          </a:p>
          <a:p>
            <a:endParaRPr lang="en-US" dirty="0" smtClean="0"/>
          </a:p>
          <a:p>
            <a:r>
              <a:rPr lang="en-US" dirty="0" smtClean="0"/>
              <a:t>When you look at triples, all that matters is whether</a:t>
            </a:r>
            <a:r>
              <a:rPr lang="en-US" baseline="0" dirty="0" smtClean="0"/>
              <a:t> the middle one is active, not the side ones.</a:t>
            </a:r>
          </a:p>
          <a:p>
            <a:r>
              <a:rPr lang="en-US" baseline="0" dirty="0" smtClean="0"/>
              <a:t>1,2 and 5 are true.</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18</a:t>
            </a:fld>
            <a:endParaRPr lang="en-US"/>
          </a:p>
        </p:txBody>
      </p:sp>
    </p:spTree>
    <p:extLst>
      <p:ext uri="{BB962C8B-B14F-4D97-AF65-F5344CB8AC3E}">
        <p14:creationId xmlns:p14="http://schemas.microsoft.com/office/powerpoint/2010/main" val="827252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Answer some useful query about a probability</a:t>
            </a:r>
            <a:r>
              <a:rPr lang="en-US" baseline="0" dirty="0" smtClean="0"/>
              <a:t> distribution.</a:t>
            </a:r>
          </a:p>
          <a:p>
            <a:endParaRPr lang="en-US" baseline="0" dirty="0" smtClean="0"/>
          </a:p>
          <a:p>
            <a:r>
              <a:rPr lang="en-US" dirty="0" smtClean="0"/>
              <a:t>Two</a:t>
            </a:r>
            <a:r>
              <a:rPr lang="en-US" baseline="0" dirty="0" smtClean="0"/>
              <a:t> use cases.</a:t>
            </a:r>
          </a:p>
          <a:p>
            <a:r>
              <a:rPr lang="en-US" baseline="0" dirty="0" smtClean="0"/>
              <a:t>1. Determine the posterior probability of some query given some evidence.</a:t>
            </a:r>
          </a:p>
          <a:p>
            <a:r>
              <a:rPr lang="en-US" dirty="0" smtClean="0"/>
              <a:t>2. Pick</a:t>
            </a:r>
            <a:r>
              <a:rPr lang="en-US" baseline="0" dirty="0" smtClean="0"/>
              <a:t> the most likely instantiation of the query variable given that evidence. </a:t>
            </a:r>
          </a:p>
          <a:p>
            <a:endParaRPr lang="en-US" baseline="0" dirty="0" smtClean="0"/>
          </a:p>
          <a:p>
            <a:r>
              <a:rPr lang="en-US" baseline="0" dirty="0" smtClean="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21</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Inference by enumeration is something that we looked at before. </a:t>
            </a:r>
          </a:p>
          <a:p>
            <a:r>
              <a:rPr lang="en-US" dirty="0" smtClean="0"/>
              <a:t>Evidence, query and hidden</a:t>
            </a:r>
            <a:r>
              <a:rPr lang="en-US" baseline="0" dirty="0" smtClean="0"/>
              <a:t> variables. </a:t>
            </a:r>
          </a:p>
          <a:p>
            <a:r>
              <a:rPr lang="en-US" dirty="0" smtClean="0"/>
              <a:t>Hidden</a:t>
            </a:r>
            <a:r>
              <a:rPr lang="en-US" baseline="0" dirty="0" smtClean="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22</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Query: Distribution for Burglary given +j</a:t>
            </a:r>
            <a:r>
              <a:rPr lang="en-US" baseline="0" dirty="0" smtClean="0"/>
              <a:t> and +m</a:t>
            </a:r>
          </a:p>
          <a:p>
            <a:r>
              <a:rPr lang="en-US" baseline="0" dirty="0" smtClean="0"/>
              <a:t>Step 1: The conditional is proportional to the joint between these variables.  We’ll re-scale by the sum of the </a:t>
            </a:r>
            <a:r>
              <a:rPr lang="en-US" baseline="0" dirty="0" err="1" smtClean="0"/>
              <a:t>entires</a:t>
            </a:r>
            <a:r>
              <a:rPr lang="en-US" baseline="0" dirty="0" smtClean="0"/>
              <a:t>. </a:t>
            </a:r>
            <a:endParaRPr lang="en-US" dirty="0" smtClean="0"/>
          </a:p>
          <a:p>
            <a:r>
              <a:rPr lang="en-US" dirty="0" smtClean="0"/>
              <a:t>Step 2:</a:t>
            </a:r>
            <a:r>
              <a:rPr lang="en-US" baseline="0" dirty="0" smtClean="0"/>
              <a:t> Sum over the hidden variables.</a:t>
            </a:r>
          </a:p>
          <a:p>
            <a:r>
              <a:rPr lang="en-US" baseline="0" dirty="0" smtClean="0"/>
              <a:t>Step 3: Definition of the joint distribution given the Bayes Net. </a:t>
            </a:r>
          </a:p>
          <a:p>
            <a:r>
              <a:rPr lang="en-US" baseline="0" dirty="0" smtClean="0"/>
              <a:t>Finally, spell out the sum.</a:t>
            </a:r>
          </a:p>
          <a:p>
            <a:r>
              <a:rPr lang="en-US" baseline="0" dirty="0" smtClean="0"/>
              <a:t>B is capital because that’s still a variable.  We’re building a table for it. </a:t>
            </a:r>
          </a:p>
          <a:p>
            <a:endParaRPr lang="en-US" baseline="0" dirty="0" smtClean="0"/>
          </a:p>
          <a:p>
            <a:r>
              <a:rPr lang="en-US" baseline="0" dirty="0" smtClean="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23</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Shaded = observed.</a:t>
            </a:r>
          </a:p>
          <a:p>
            <a:r>
              <a:rPr lang="en-US" dirty="0" smtClean="0"/>
              <a:t>Non-shaded= unobserved.  13</a:t>
            </a:r>
            <a:r>
              <a:rPr lang="en-US" baseline="0" dirty="0" smtClean="0"/>
              <a:t> of those, so 2^13 items to compute. 2^13 = </a:t>
            </a:r>
            <a:r>
              <a:rPr lang="is-IS" baseline="0" dirty="0" smtClean="0"/>
              <a:t>8,192</a:t>
            </a:r>
            <a:r>
              <a:rPr lang="en-US" baseline="0" dirty="0" smtClean="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24</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smtClean="0"/>
              <a:t>How do we prove that?  Let’s prove that the first one implies the second.  </a:t>
            </a:r>
          </a:p>
          <a:p>
            <a:r>
              <a:rPr lang="en-US" baseline="0" dirty="0" smtClean="0"/>
              <a:t>1) First, let’s start with the definition of the conditional</a:t>
            </a:r>
            <a:r>
              <a:rPr lang="mr-IN" baseline="0" dirty="0" smtClean="0"/>
              <a:t>…</a:t>
            </a:r>
            <a:r>
              <a:rPr lang="en-US" baseline="0" dirty="0" smtClean="0"/>
              <a:t> P(</a:t>
            </a:r>
            <a:r>
              <a:rPr lang="en-US" baseline="0" dirty="0" err="1" smtClean="0"/>
              <a:t>x|z,y</a:t>
            </a:r>
            <a:r>
              <a:rPr lang="en-US" baseline="0" dirty="0" smtClean="0"/>
              <a:t>) = P(</a:t>
            </a:r>
            <a:r>
              <a:rPr lang="en-US" baseline="0" dirty="0" err="1" smtClean="0"/>
              <a:t>z,y,z</a:t>
            </a:r>
            <a:r>
              <a:rPr lang="en-US" baseline="0" dirty="0" smtClean="0"/>
              <a:t>) / P(</a:t>
            </a:r>
            <a:r>
              <a:rPr lang="en-US" baseline="0" dirty="0" err="1" smtClean="0"/>
              <a:t>y,z</a:t>
            </a:r>
            <a:r>
              <a:rPr lang="en-US" baseline="0" dirty="0" smtClean="0"/>
              <a:t>)</a:t>
            </a:r>
          </a:p>
          <a:p>
            <a:r>
              <a:rPr lang="en-US" baseline="0" dirty="0" smtClean="0"/>
              <a:t>2) Now we want to incorporate our assumption, since that’s critical to what we want to prove.  So let’s re-write the numerator as P(z)* P(</a:t>
            </a:r>
            <a:r>
              <a:rPr lang="en-US" baseline="0" dirty="0" err="1" smtClean="0"/>
              <a:t>z,y|z</a:t>
            </a:r>
            <a:r>
              <a:rPr lang="en-US" baseline="0" dirty="0" smtClean="0"/>
              <a:t>) which is just the definition of the joint.  Keep the denominator for now.</a:t>
            </a:r>
          </a:p>
          <a:p>
            <a:r>
              <a:rPr lang="en-US" baseline="0" dirty="0" smtClean="0"/>
              <a:t>3) Let’s use our assumption, to rewrite the numerator as P(z) * (</a:t>
            </a:r>
            <a:r>
              <a:rPr lang="en-US" baseline="0" dirty="0" err="1" smtClean="0"/>
              <a:t>Px|z</a:t>
            </a:r>
            <a:r>
              <a:rPr lang="en-US" baseline="0" dirty="0" smtClean="0"/>
              <a:t>) * P(</a:t>
            </a:r>
            <a:r>
              <a:rPr lang="en-US" baseline="0" dirty="0" err="1" smtClean="0"/>
              <a:t>y|z</a:t>
            </a:r>
            <a:r>
              <a:rPr lang="en-US" baseline="0" dirty="0" smtClean="0"/>
              <a:t>).  Then we can re-write the denominator as P(z)*P(</a:t>
            </a:r>
            <a:r>
              <a:rPr lang="en-US" baseline="0" dirty="0" err="1" smtClean="0"/>
              <a:t>y|z</a:t>
            </a:r>
            <a:r>
              <a:rPr lang="en-US" baseline="0" dirty="0" smtClean="0"/>
              <a:t>), and cancel terms to find that P(X|Z,Y) = P(X|Z).</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Also</a:t>
            </a:r>
            <a:r>
              <a:rPr lang="en-US" baseline="0" dirty="0" smtClean="0"/>
              <a:t> equivalent: For All </a:t>
            </a:r>
            <a:r>
              <a:rPr lang="en-US" baseline="0" dirty="0" err="1" smtClean="0"/>
              <a:t>x,y,z</a:t>
            </a:r>
            <a:r>
              <a:rPr lang="en-US" baseline="0" dirty="0" smtClean="0"/>
              <a:t>: P(</a:t>
            </a:r>
            <a:r>
              <a:rPr lang="en-US" baseline="0" dirty="0" err="1" smtClean="0"/>
              <a:t>y|z,x</a:t>
            </a:r>
            <a:r>
              <a:rPr lang="en-US" baseline="0" dirty="0" smtClean="0"/>
              <a:t>) = P(</a:t>
            </a:r>
            <a:r>
              <a:rPr lang="en-US" baseline="0" dirty="0" err="1" smtClean="0"/>
              <a:t>y|z</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414612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endParaRPr lang="en-US" sz="120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753358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43</a:t>
            </a:fld>
            <a:endParaRPr lang="en-US"/>
          </a:p>
        </p:txBody>
      </p:sp>
    </p:spTree>
    <p:extLst>
      <p:ext uri="{BB962C8B-B14F-4D97-AF65-F5344CB8AC3E}">
        <p14:creationId xmlns:p14="http://schemas.microsoft.com/office/powerpoint/2010/main" val="42881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52</a:t>
            </a:fld>
            <a:endParaRPr lang="en-US"/>
          </a:p>
        </p:txBody>
      </p:sp>
    </p:spTree>
    <p:extLst>
      <p:ext uri="{BB962C8B-B14F-4D97-AF65-F5344CB8AC3E}">
        <p14:creationId xmlns:p14="http://schemas.microsoft.com/office/powerpoint/2010/main" val="20224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53</a:t>
            </a:fld>
            <a:endParaRPr lang="en-US"/>
          </a:p>
        </p:txBody>
      </p:sp>
    </p:spTree>
    <p:extLst>
      <p:ext uri="{BB962C8B-B14F-4D97-AF65-F5344CB8AC3E}">
        <p14:creationId xmlns:p14="http://schemas.microsoft.com/office/powerpoint/2010/main" val="428881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mtClean="0"/>
              <a:t>None of these are infinity.</a:t>
            </a:r>
            <a:r>
              <a:rPr lang="en-US" baseline="0" smtClean="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58</a:t>
            </a:fld>
            <a:endParaRPr lang="en-US"/>
          </a:p>
        </p:txBody>
      </p:sp>
    </p:spTree>
    <p:extLst>
      <p:ext uri="{BB962C8B-B14F-4D97-AF65-F5344CB8AC3E}">
        <p14:creationId xmlns:p14="http://schemas.microsoft.com/office/powerpoint/2010/main" val="436263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65</a:t>
            </a:fld>
            <a:endParaRPr lang="en-US"/>
          </a:p>
        </p:txBody>
      </p:sp>
    </p:spTree>
    <p:extLst>
      <p:ext uri="{BB962C8B-B14F-4D97-AF65-F5344CB8AC3E}">
        <p14:creationId xmlns:p14="http://schemas.microsoft.com/office/powerpoint/2010/main" val="187594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We encode</a:t>
            </a:r>
            <a:r>
              <a:rPr lang="en-US" baseline="0" dirty="0" smtClean="0">
                <a:latin typeface="Arial" pitchFamily="34" charset="0"/>
                <a:ea typeface="ＭＳ Ｐゴシック" pitchFamily="34" charset="-128"/>
              </a:rPr>
              <a:t> some conditional independencies explicitly.</a:t>
            </a:r>
          </a:p>
          <a:p>
            <a:r>
              <a:rPr lang="en-US" baseline="0" dirty="0" smtClean="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smtClean="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5</a:t>
            </a:fld>
            <a:endParaRPr lang="en-US" smtClean="0">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ea typeface="ＭＳ Ｐゴシック" pitchFamily="34" charset="-128"/>
              </a:rPr>
              <a:t>Study independence properties for triples</a:t>
            </a:r>
          </a:p>
          <a:p>
            <a:pPr eaLnBrk="1" hangingPunct="1"/>
            <a:r>
              <a:rPr lang="en-US" dirty="0" smtClean="0">
                <a:ea typeface="ＭＳ Ｐゴシック" pitchFamily="34" charset="-128"/>
              </a:rPr>
              <a:t>Analyze complex cases in terms of member triples</a:t>
            </a: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D is for Descendants.</a:t>
            </a:r>
          </a:p>
          <a:p>
            <a:pPr eaLnBrk="1" hangingPunct="1"/>
            <a:endParaRPr 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The numbers show a deterministic chain.  It renders</a:t>
            </a:r>
            <a:r>
              <a:rPr lang="en-US" baseline="0" dirty="0" smtClean="0"/>
              <a:t> X and Z not independent.  X is always == Z.</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8</a:t>
            </a:fld>
            <a:endParaRPr lang="en-US"/>
          </a:p>
        </p:txBody>
      </p:sp>
    </p:spTree>
    <p:extLst>
      <p:ext uri="{BB962C8B-B14F-4D97-AF65-F5344CB8AC3E}">
        <p14:creationId xmlns:p14="http://schemas.microsoft.com/office/powerpoint/2010/main" val="194968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Show what cancels 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assumptions that are available to us are given by P(X,Y,X)</a:t>
            </a:r>
            <a:r>
              <a:rPr lang="en-US" baseline="0" dirty="0" smtClean="0"/>
              <a:t> = P(X) P(Y|X) P(Z|Y)</a:t>
            </a:r>
            <a:endParaRPr lang="en-US" dirty="0" smtClean="0"/>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9</a:t>
            </a:fld>
            <a:endParaRPr lang="en-US"/>
          </a:p>
        </p:txBody>
      </p:sp>
    </p:spTree>
    <p:extLst>
      <p:ext uri="{BB962C8B-B14F-4D97-AF65-F5344CB8AC3E}">
        <p14:creationId xmlns:p14="http://schemas.microsoft.com/office/powerpoint/2010/main" val="469752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If X  is always</a:t>
            </a:r>
            <a:r>
              <a:rPr lang="en-US" baseline="0" dirty="0" smtClean="0"/>
              <a:t> equal to Y and Z is always equal to Y, then they’re not independent.</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10</a:t>
            </a:fld>
            <a:endParaRPr lang="en-US"/>
          </a:p>
        </p:txBody>
      </p:sp>
    </p:spTree>
    <p:extLst>
      <p:ext uri="{BB962C8B-B14F-4D97-AF65-F5344CB8AC3E}">
        <p14:creationId xmlns:p14="http://schemas.microsoft.com/office/powerpoint/2010/main" val="89940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Special case where observing the thing in the middle make things depend</a:t>
            </a:r>
            <a:r>
              <a:rPr lang="en-US" baseline="0" dirty="0" smtClean="0"/>
              <a:t> on each other.  You have two causes. One of the causes must be true.  Observing one of the causes to be true, means that the second cause doesn’t have to be true. Seeing one explains away the need for the other.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From the Bayes net we know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P(C,B,E) = P(C) P(B)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can sum over E on both sides: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err="1" smtClean="0">
                <a:solidFill>
                  <a:schemeClr val="tx1"/>
                </a:solidFill>
                <a:effectLst/>
                <a:latin typeface="Arial" charset="0"/>
                <a:ea typeface="ＭＳ Ｐゴシック" charset="0"/>
                <a:cs typeface="ＭＳ Ｐゴシック" charset="0"/>
              </a:rPr>
              <a:t>Σ</a:t>
            </a:r>
            <a:r>
              <a:rPr lang="en-US" sz="1200" b="0" i="0" u="none" strike="noStrike" kern="1200" baseline="0" dirty="0" smtClean="0">
                <a:solidFill>
                  <a:schemeClr val="tx1"/>
                </a:solidFill>
                <a:effectLst/>
                <a:latin typeface="Arial" charset="0"/>
                <a:ea typeface="ＭＳ Ｐゴシック" charset="0"/>
                <a:cs typeface="ＭＳ Ｐゴシック" charset="0"/>
              </a:rPr>
              <a:t>_ </a:t>
            </a:r>
            <a:r>
              <a:rPr lang="en-US" baseline="0" dirty="0" smtClean="0"/>
              <a:t>E P(C,B,E) = </a:t>
            </a:r>
            <a:r>
              <a:rPr lang="en-US" sz="1200" b="0" i="0" u="none" strike="noStrike" kern="1200" dirty="0" smtClean="0">
                <a:solidFill>
                  <a:schemeClr val="tx1"/>
                </a:solidFill>
                <a:effectLst/>
                <a:latin typeface="Arial" charset="0"/>
                <a:ea typeface="ＭＳ Ｐゴシック" charset="0"/>
                <a:cs typeface="ＭＳ Ｐゴシック" charset="0"/>
              </a:rPr>
              <a:t>Σ_</a:t>
            </a:r>
            <a:r>
              <a:rPr lang="en-US" baseline="0" dirty="0" smtClean="0"/>
              <a:t>E P(C) P(B)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can rearrange the </a:t>
            </a:r>
            <a:r>
              <a:rPr lang="en-US" baseline="0" dirty="0" err="1" smtClean="0"/>
              <a:t>righthand</a:t>
            </a:r>
            <a:r>
              <a:rPr lang="en-US" baseline="0" dirty="0" smtClean="0"/>
              <a:t> side to move the sub to what it scopes over: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ＭＳ Ｐゴシック" charset="0"/>
                <a:cs typeface="ＭＳ Ｐゴシック" charset="0"/>
              </a:rPr>
              <a:t>Σ</a:t>
            </a:r>
            <a:r>
              <a:rPr lang="en-US" baseline="0" dirty="0" smtClean="0"/>
              <a:t>_E P(C,B,E) =  P(C) P(B) </a:t>
            </a:r>
            <a:r>
              <a:rPr lang="en-US" sz="1200" b="0" i="0" u="none" strike="noStrike" kern="1200" dirty="0" smtClean="0">
                <a:solidFill>
                  <a:schemeClr val="tx1"/>
                </a:solidFill>
                <a:effectLst/>
                <a:latin typeface="Arial" charset="0"/>
                <a:ea typeface="ＭＳ Ｐゴシック" charset="0"/>
                <a:cs typeface="ＭＳ Ｐゴシック" charset="0"/>
              </a:rPr>
              <a:t>Σ_</a:t>
            </a:r>
            <a:r>
              <a:rPr lang="en-US" baseline="0" dirty="0" smtClean="0"/>
              <a:t>E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term </a:t>
            </a:r>
            <a:r>
              <a:rPr lang="en-US" sz="1200" b="0" i="0" u="none" strike="noStrike" kern="1200" dirty="0" smtClean="0">
                <a:solidFill>
                  <a:schemeClr val="tx1"/>
                </a:solidFill>
                <a:effectLst/>
                <a:latin typeface="Arial" charset="0"/>
                <a:ea typeface="ＭＳ Ｐゴシック" charset="0"/>
                <a:cs typeface="ＭＳ Ｐゴシック" charset="0"/>
              </a:rPr>
              <a:t>Σ</a:t>
            </a:r>
            <a:r>
              <a:rPr lang="en-US" baseline="0" dirty="0" smtClean="0"/>
              <a:t>_E P(E | B, C) = 1, so we are left with: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P(C,B)  = P(C) P(B)</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which is the definition of independence.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Alternately we can use the independence assumptions that are encoded in all Bayes Nets.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X_i</a:t>
            </a:r>
            <a:r>
              <a:rPr lang="en-US" baseline="0" dirty="0" smtClean="0"/>
              <a:t>  _||_  X_1 </a:t>
            </a:r>
            <a:r>
              <a:rPr lang="mr-IN" baseline="0" dirty="0" smtClean="0"/>
              <a:t>…</a:t>
            </a:r>
            <a:r>
              <a:rPr lang="en-US" baseline="0" dirty="0" smtClean="0"/>
              <a:t> X_i-1 </a:t>
            </a:r>
            <a:r>
              <a:rPr lang="mr-IN" baseline="0" dirty="0" smtClean="0"/>
              <a:t>–</a:t>
            </a:r>
            <a:r>
              <a:rPr lang="en-US" baseline="0" dirty="0" smtClean="0"/>
              <a:t> parents(</a:t>
            </a:r>
            <a:r>
              <a:rPr lang="en-US" baseline="0" dirty="0" err="1" smtClean="0"/>
              <a:t>X_i</a:t>
            </a:r>
            <a:r>
              <a:rPr lang="en-US" baseline="0" dirty="0" smtClean="0"/>
              <a:t>) | parents (</a:t>
            </a:r>
            <a:r>
              <a:rPr lang="en-US" baseline="0" dirty="0" err="1" smtClean="0"/>
              <a:t>X_i</a:t>
            </a: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 ordering we could take here is X, Y, Z, so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 _||_ Y | empty set.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6BBA52A2-6AE2-47FE-A754-A7EB9B5F06DC}" type="slidenum">
              <a:rPr lang="en-US" smtClean="0"/>
              <a:pPr/>
              <a:t>12</a:t>
            </a:fld>
            <a:endParaRPr lang="en-US"/>
          </a:p>
        </p:txBody>
      </p:sp>
    </p:spTree>
    <p:extLst>
      <p:ext uri="{BB962C8B-B14F-4D97-AF65-F5344CB8AC3E}">
        <p14:creationId xmlns:p14="http://schemas.microsoft.com/office/powerpoint/2010/main" val="136175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Break the graph down to triples.  Check if there is influence running along those triples.</a:t>
            </a:r>
            <a:r>
              <a:rPr lang="en-US" baseline="0" dirty="0" smtClean="0"/>
              <a:t> Analyze the graph. check everywhere in the graph where influence can run between two variables, or see if it is blocked.</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13</a:t>
            </a:fld>
            <a:endParaRPr lang="en-US"/>
          </a:p>
        </p:txBody>
      </p:sp>
    </p:spTree>
    <p:extLst>
      <p:ext uri="{BB962C8B-B14F-4D97-AF65-F5344CB8AC3E}">
        <p14:creationId xmlns:p14="http://schemas.microsoft.com/office/powerpoint/2010/main" val="189986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21.png"/><Relationship Id="rId9"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tags" Target="../tags/tag16.xml"/><Relationship Id="rId2" Type="http://schemas.openxmlformats.org/officeDocument/2006/relationships/tags" Target="../tags/tag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26.png"/><Relationship Id="rId6" Type="http://schemas.openxmlformats.org/officeDocument/2006/relationships/image" Target="../media/image27.emf"/><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tags" Target="../tags/tag20.xml"/><Relationship Id="rId2"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tags" Target="../tags/tag22.xml"/><Relationship Id="rId2" Type="http://schemas.openxmlformats.org/officeDocument/2006/relationships/tags" Target="../tags/tag23.xml"/></Relationships>
</file>

<file path=ppt/slides/_rels/slide18.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slideLayout" Target="../slideLayouts/slideLayout2.xml"/><Relationship Id="rId7" Type="http://schemas.openxmlformats.org/officeDocument/2006/relationships/notesSlide" Target="../notesSlides/notesSlide14.xml"/><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tags" Target="../tags/tag30.xml"/><Relationship Id="rId2" Type="http://schemas.openxmlformats.org/officeDocument/2006/relationships/tags" Target="../tags/tag31.xml"/></Relationships>
</file>

<file path=ppt/slides/_rels/slide22.xml.rels><?xml version="1.0" encoding="UTF-8" standalone="yes"?>
<Relationships xmlns="http://schemas.openxmlformats.org/package/2006/relationships"><Relationship Id="rId9" Type="http://schemas.openxmlformats.org/officeDocument/2006/relationships/tags" Target="../tags/tag40.xml"/><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png"/><Relationship Id="rId24" Type="http://schemas.openxmlformats.org/officeDocument/2006/relationships/image" Target="../media/image54.emf"/><Relationship Id="rId10" Type="http://schemas.openxmlformats.org/officeDocument/2006/relationships/tags" Target="../tags/tag41.xml"/><Relationship Id="rId11" Type="http://schemas.openxmlformats.org/officeDocument/2006/relationships/slideLayout" Target="../slideLayouts/slideLayout2.xml"/><Relationship Id="rId12" Type="http://schemas.openxmlformats.org/officeDocument/2006/relationships/notesSlide" Target="../notesSlides/notesSlide16.xml"/><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tags" Target="../tags/tag38.xml"/><Relationship Id="rId8" Type="http://schemas.openxmlformats.org/officeDocument/2006/relationships/tags" Target="../tags/tag39.xml"/></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wmf"/><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slideLayout" Target="../slideLayouts/slideLayout2.xml"/><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1" Type="http://schemas.openxmlformats.org/officeDocument/2006/relationships/tags" Target="../tags/tag42.xml"/><Relationship Id="rId2" Type="http://schemas.openxmlformats.org/officeDocument/2006/relationships/tags" Target="../tags/tag43.xml"/></Relationships>
</file>

<file path=ppt/slides/_rels/slide36.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slideLayout" Target="../slideLayouts/slideLayout2.xml"/><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tags" Target="../tags/tag45.xml"/><Relationship Id="rId2" Type="http://schemas.openxmlformats.org/officeDocument/2006/relationships/tags" Target="../tags/tag46.xml"/></Relationships>
</file>

<file path=ppt/slides/_rels/slide37.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82.png"/><Relationship Id="rId1" Type="http://schemas.openxmlformats.org/officeDocument/2006/relationships/tags" Target="../tags/tag48.xml"/><Relationship Id="rId2" Type="http://schemas.openxmlformats.org/officeDocument/2006/relationships/tags" Target="../tags/tag49.xml"/><Relationship Id="rId3" Type="http://schemas.openxmlformats.org/officeDocument/2006/relationships/tags" Target="../tags/tag50.xml"/><Relationship Id="rId4" Type="http://schemas.openxmlformats.org/officeDocument/2006/relationships/tags" Target="../tags/tag51.xml"/><Relationship Id="rId5" Type="http://schemas.openxmlformats.org/officeDocument/2006/relationships/tags" Target="../tags/tag52.xml"/><Relationship Id="rId6" Type="http://schemas.openxmlformats.org/officeDocument/2006/relationships/tags" Target="../tags/tag53.xml"/><Relationship Id="rId7" Type="http://schemas.openxmlformats.org/officeDocument/2006/relationships/slideLayout" Target="../slideLayouts/slideLayout2.xml"/><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6.xml"/><Relationship Id="rId4" Type="http://schemas.openxmlformats.org/officeDocument/2006/relationships/slideLayout" Target="../slideLayouts/slideLayout2.xml"/><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tags" Target="../tags/tag54.xml"/><Relationship Id="rId2" Type="http://schemas.openxmlformats.org/officeDocument/2006/relationships/tags" Target="../tags/tag55.xml"/></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tags" Target="../tags/tag7.xml"/><Relationship Id="rId2" Type="http://schemas.openxmlformats.org/officeDocument/2006/relationships/tags" Target="../tags/tag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2.xml"/><Relationship Id="rId3"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tags" Target="../tags/tag60.xml"/><Relationship Id="rId4" Type="http://schemas.openxmlformats.org/officeDocument/2006/relationships/tags" Target="../tags/tag61.xml"/><Relationship Id="rId5" Type="http://schemas.openxmlformats.org/officeDocument/2006/relationships/slideLayout" Target="../slideLayouts/slideLayout2.xml"/><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 Type="http://schemas.openxmlformats.org/officeDocument/2006/relationships/tags" Target="../tags/tag58.xml"/><Relationship Id="rId2" Type="http://schemas.openxmlformats.org/officeDocument/2006/relationships/tags" Target="../tags/tag5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6.png"/></Relationships>
</file>

<file path=ppt/slides/_rels/slide48.xml.rels><?xml version="1.0" encoding="UTF-8" standalone="yes"?>
<Relationships xmlns="http://schemas.openxmlformats.org/package/2006/relationships"><Relationship Id="rId9" Type="http://schemas.openxmlformats.org/officeDocument/2006/relationships/tags" Target="../tags/tag70.xml"/><Relationship Id="rId20" Type="http://schemas.openxmlformats.org/officeDocument/2006/relationships/image" Target="../media/image105.png"/><Relationship Id="rId21" Type="http://schemas.openxmlformats.org/officeDocument/2006/relationships/image" Target="../media/image106.png"/><Relationship Id="rId22" Type="http://schemas.openxmlformats.org/officeDocument/2006/relationships/image" Target="../media/image107.png"/><Relationship Id="rId23" Type="http://schemas.openxmlformats.org/officeDocument/2006/relationships/image" Target="../media/image108.png"/><Relationship Id="rId24" Type="http://schemas.openxmlformats.org/officeDocument/2006/relationships/image" Target="../media/image109.png"/><Relationship Id="rId25" Type="http://schemas.openxmlformats.org/officeDocument/2006/relationships/image" Target="../media/image110.png"/><Relationship Id="rId26" Type="http://schemas.openxmlformats.org/officeDocument/2006/relationships/image" Target="../media/image96.png"/><Relationship Id="rId10" Type="http://schemas.openxmlformats.org/officeDocument/2006/relationships/tags" Target="../tags/tag71.xml"/><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slideLayout" Target="../slideLayouts/slideLayout2.xml"/><Relationship Id="rId14" Type="http://schemas.openxmlformats.org/officeDocument/2006/relationships/image" Target="../media/image99.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png"/><Relationship Id="rId18" Type="http://schemas.openxmlformats.org/officeDocument/2006/relationships/image" Target="../media/image103.png"/><Relationship Id="rId19" Type="http://schemas.openxmlformats.org/officeDocument/2006/relationships/image" Target="../media/image104.png"/><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96.png"/><Relationship Id="rId1" Type="http://schemas.openxmlformats.org/officeDocument/2006/relationships/tags" Target="../tags/tag74.xml"/><Relationship Id="rId2" Type="http://schemas.openxmlformats.org/officeDocument/2006/relationships/tags" Target="../tags/tag75.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tags" Target="../tags/tag78.xml"/><Relationship Id="rId4" Type="http://schemas.openxmlformats.org/officeDocument/2006/relationships/slideLayout" Target="../slideLayouts/slideLayout2.xml"/><Relationship Id="rId5" Type="http://schemas.openxmlformats.org/officeDocument/2006/relationships/notesSlide" Target="../notesSlides/notesSlide23.xml"/><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 Type="http://schemas.openxmlformats.org/officeDocument/2006/relationships/tags" Target="../tags/tag76.xml"/><Relationship Id="rId2"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tags" Target="../tags/tag81.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114.png"/><Relationship Id="rId7" Type="http://schemas.openxmlformats.org/officeDocument/2006/relationships/image" Target="../media/image118.png"/><Relationship Id="rId8" Type="http://schemas.openxmlformats.org/officeDocument/2006/relationships/image" Target="../media/image119.png"/><Relationship Id="rId1" Type="http://schemas.openxmlformats.org/officeDocument/2006/relationships/tags" Target="../tags/tag79.xml"/><Relationship Id="rId2" Type="http://schemas.openxmlformats.org/officeDocument/2006/relationships/tags" Target="../tags/tag8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 Id="rId3"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slideLayout" Target="../slideLayouts/slideLayout2.xml"/><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image" Target="../media/image124.png"/><Relationship Id="rId9" Type="http://schemas.openxmlformats.org/officeDocument/2006/relationships/image" Target="../media/image125.png"/><Relationship Id="rId1" Type="http://schemas.openxmlformats.org/officeDocument/2006/relationships/tags" Target="../tags/tag82.xml"/><Relationship Id="rId2" Type="http://schemas.openxmlformats.org/officeDocument/2006/relationships/tags" Target="../tags/tag83.xml"/></Relationships>
</file>

<file path=ppt/slides/_rels/slide56.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tags" Target="../tags/tag90.xml"/><Relationship Id="rId6" Type="http://schemas.openxmlformats.org/officeDocument/2006/relationships/slideLayout" Target="../slideLayouts/slideLayout2.xml"/><Relationship Id="rId7" Type="http://schemas.openxmlformats.org/officeDocument/2006/relationships/image" Target="../media/image126.png"/><Relationship Id="rId8" Type="http://schemas.openxmlformats.org/officeDocument/2006/relationships/image" Target="../media/image127.png"/><Relationship Id="rId9" Type="http://schemas.openxmlformats.org/officeDocument/2006/relationships/image" Target="../media/image128.png"/><Relationship Id="rId10" Type="http://schemas.openxmlformats.org/officeDocument/2006/relationships/image" Target="../media/image129.png"/><Relationship Id="rId11" Type="http://schemas.openxmlformats.org/officeDocument/2006/relationships/image" Target="../media/image130.png"/><Relationship Id="rId1" Type="http://schemas.openxmlformats.org/officeDocument/2006/relationships/tags" Target="../tags/tag86.xml"/><Relationship Id="rId2" Type="http://schemas.openxmlformats.org/officeDocument/2006/relationships/tags" Target="../tags/tag87.xml"/></Relationships>
</file>

<file path=ppt/slides/_rels/slide57.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2.xml"/><Relationship Id="rId3"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5.xml"/><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97.png"/><Relationship Id="rId1" Type="http://schemas.openxmlformats.org/officeDocument/2006/relationships/tags" Target="../tags/tag92.xml"/><Relationship Id="rId2" Type="http://schemas.openxmlformats.org/officeDocument/2006/relationships/tags" Target="../tags/tag9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1" Type="http://schemas.openxmlformats.org/officeDocument/2006/relationships/image" Target="../media/image137.png"/><Relationship Id="rId12" Type="http://schemas.openxmlformats.org/officeDocument/2006/relationships/image" Target="../media/image138.png"/><Relationship Id="rId13" Type="http://schemas.openxmlformats.org/officeDocument/2006/relationships/image" Target="../media/image139.png"/><Relationship Id="rId14" Type="http://schemas.openxmlformats.org/officeDocument/2006/relationships/image" Target="../media/image140.png"/><Relationship Id="rId1" Type="http://schemas.openxmlformats.org/officeDocument/2006/relationships/tags" Target="../tags/tag94.xml"/><Relationship Id="rId2" Type="http://schemas.openxmlformats.org/officeDocument/2006/relationships/tags" Target="../tags/tag95.xml"/><Relationship Id="rId3" Type="http://schemas.openxmlformats.org/officeDocument/2006/relationships/tags" Target="../tags/tag96.xml"/><Relationship Id="rId4" Type="http://schemas.openxmlformats.org/officeDocument/2006/relationships/tags" Target="../tags/tag97.xml"/><Relationship Id="rId5" Type="http://schemas.openxmlformats.org/officeDocument/2006/relationships/tags" Target="../tags/tag98.xml"/><Relationship Id="rId6" Type="http://schemas.openxmlformats.org/officeDocument/2006/relationships/slideLayout" Target="../slideLayouts/slideLayout2.xml"/><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34.png"/><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tags" Target="../tags/tag103.xml"/><Relationship Id="rId6" Type="http://schemas.openxmlformats.org/officeDocument/2006/relationships/tags" Target="../tags/tag104.xml"/><Relationship Id="rId7" Type="http://schemas.openxmlformats.org/officeDocument/2006/relationships/tags" Target="../tags/tag105.xml"/><Relationship Id="rId8" Type="http://schemas.openxmlformats.org/officeDocument/2006/relationships/slideLayout" Target="../slideLayouts/slideLayout2.xml"/><Relationship Id="rId9" Type="http://schemas.openxmlformats.org/officeDocument/2006/relationships/notesSlide" Target="../notesSlides/notesSlide26.xml"/><Relationship Id="rId10" Type="http://schemas.openxmlformats.org/officeDocument/2006/relationships/image" Target="../media/image1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slideLayout" Target="../slideLayouts/slideLayout2.xml"/><Relationship Id="rId6" Type="http://schemas.openxmlformats.org/officeDocument/2006/relationships/notesSlide" Target="../notesSlides/notesSlide6.xml"/><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 Type="http://schemas.openxmlformats.org/officeDocument/2006/relationships/tags" Target="../tags/tag11.xml"/><Relationship Id="rId2"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6147" name="Rectangle 3"/>
          <p:cNvSpPr>
            <a:spLocks noGrp="1" noChangeArrowheads="1"/>
          </p:cNvSpPr>
          <p:nvPr>
            <p:ph idx="1"/>
          </p:nvPr>
        </p:nvSpPr>
        <p:spPr>
          <a:xfrm>
            <a:off x="3048000" y="990600"/>
            <a:ext cx="6553200" cy="5105400"/>
          </a:xfrm>
        </p:spPr>
        <p:txBody>
          <a:bodyPr/>
          <a:lstStyle/>
          <a:p>
            <a:pPr lvl="5"/>
            <a:endParaRPr lang="en-US" sz="1200" dirty="0" smtClean="0"/>
          </a:p>
          <a:p>
            <a:pPr eaLnBrk="1" hangingPunct="1"/>
            <a:r>
              <a:rPr lang="en-US" sz="2400" dirty="0" smtClean="0"/>
              <a:t>HW5 </a:t>
            </a:r>
            <a:r>
              <a:rPr lang="mr-IN" sz="2400" dirty="0" smtClean="0"/>
              <a:t>–</a:t>
            </a:r>
            <a:r>
              <a:rPr lang="en-US" sz="2400" dirty="0" smtClean="0"/>
              <a:t> </a:t>
            </a:r>
            <a:r>
              <a:rPr lang="en-US" sz="2400" dirty="0" err="1" smtClean="0"/>
              <a:t>Perceptrons</a:t>
            </a:r>
            <a:r>
              <a:rPr lang="en-US" sz="2400" dirty="0" smtClean="0"/>
              <a:t> and Neural Nets has been released.  When do you want it to be due?</a:t>
            </a:r>
          </a:p>
          <a:p>
            <a:pPr lvl="1"/>
            <a:r>
              <a:rPr lang="en-US" sz="2000" dirty="0" smtClean="0"/>
              <a:t>Tuesday August 6</a:t>
            </a:r>
          </a:p>
          <a:p>
            <a:pPr lvl="1"/>
            <a:r>
              <a:rPr lang="en-US" sz="2000" dirty="0" smtClean="0"/>
              <a:t>Tuesday August 13</a:t>
            </a:r>
          </a:p>
          <a:p>
            <a:r>
              <a:rPr lang="en-US" sz="2400" dirty="0" smtClean="0"/>
              <a:t>The final project is due Wednesday August 7.  If you’re doing the group R2D2 project, you should give a 5 minute presentation to describe what you did and show off your robots in action.</a:t>
            </a:r>
          </a:p>
          <a:p>
            <a:r>
              <a:rPr lang="en-US" sz="2400" dirty="0" smtClean="0"/>
              <a:t>The final exam is in-class on Friday August 9.  It will be mainly multiple choice questions similar to the quizzes, and it will cover all of the assigned readings.</a:t>
            </a:r>
            <a:endParaRPr lang="en-US" sz="2000" dirty="0"/>
          </a:p>
        </p:txBody>
      </p:sp>
    </p:spTree>
    <p:extLst>
      <p:ext uri="{BB962C8B-B14F-4D97-AF65-F5344CB8AC3E}">
        <p14:creationId xmlns:p14="http://schemas.microsoft.com/office/powerpoint/2010/main" val="77601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Common </a:t>
            </a:r>
            <a:r>
              <a:rPr lang="en-US" dirty="0" smtClean="0">
                <a:latin typeface="Calibri"/>
                <a:ea typeface="ＭＳ Ｐゴシック" pitchFamily="34" charset="-128"/>
                <a:cs typeface="Calibri"/>
              </a:rPr>
              <a:t>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Project due causes both forums busy </a:t>
            </a:r>
          </a:p>
          <a:p>
            <a:pPr marL="914353" lvl="2" indent="0">
              <a:lnSpc>
                <a:spcPct val="80000"/>
              </a:lnSpc>
              <a:buNone/>
            </a:pPr>
            <a:r>
              <a:rPr lang="en-US" sz="2000" dirty="0">
                <a:latin typeface="Calibri"/>
                <a:cs typeface="Calibri"/>
              </a:rPr>
              <a:t>	</a:t>
            </a:r>
            <a:r>
              <a:rPr lang="en-US" sz="2000" dirty="0" smtClean="0">
                <a:latin typeface="Calibri"/>
                <a:cs typeface="Calibri"/>
              </a:rPr>
              <a:t>    and office hours to be full </a:t>
            </a:r>
          </a:p>
          <a:p>
            <a:pPr lvl="2">
              <a:lnSpc>
                <a:spcPct val="80000"/>
              </a:lnSpc>
            </a:pPr>
            <a:endParaRPr lang="en-US" sz="2000" dirty="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a:latin typeface="Calibri"/>
                <a:cs typeface="Calibri"/>
              </a:rPr>
              <a:t> </a:t>
            </a:r>
            <a:r>
              <a:rPr lang="en-US" sz="2000" dirty="0" smtClean="0">
                <a:latin typeface="Calibri"/>
                <a:cs typeface="Calibri"/>
              </a:rPr>
              <a:t>        P( +x | +y ) = 1, P( -x | -y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9741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Common </a:t>
            </a:r>
            <a:r>
              <a:rPr lang="en-US" dirty="0" smtClean="0">
                <a:latin typeface="Calibri"/>
                <a:ea typeface="ＭＳ Ｐゴシック" pitchFamily="34" charset="-128"/>
                <a:cs typeface="Calibri"/>
              </a:rPr>
              <a:t>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smtClean="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1109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Common </a:t>
            </a:r>
            <a:r>
              <a:rPr lang="en-US" dirty="0" smtClean="0">
                <a:latin typeface="Calibri"/>
                <a:ea typeface="ＭＳ Ｐゴシック" pitchFamily="34" charset="-128"/>
                <a:cs typeface="Calibri"/>
              </a:rPr>
              <a:t>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smtClean="0">
                <a:latin typeface="Calibri"/>
                <a:ea typeface="ＭＳ Ｐゴシック" pitchFamily="34" charset="-128"/>
                <a:cs typeface="Calibri"/>
              </a:rPr>
              <a:t>Last configuration: two causes of one effect (v-structures)</a:t>
            </a:r>
          </a:p>
          <a:p>
            <a:pPr eaLnBrk="1" hangingPunct="1"/>
            <a:endParaRPr lang="en-US" sz="2400" dirty="0" smtClean="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Z</a:t>
            </a:r>
            <a:r>
              <a:rPr lang="en-US" sz="1800" dirty="0">
                <a:latin typeface="Calibri"/>
                <a:cs typeface="Calibri"/>
              </a:rPr>
              <a:t>: </a:t>
            </a:r>
            <a:r>
              <a:rPr lang="en-US" sz="1800" dirty="0" smtClean="0">
                <a:latin typeface="Calibri"/>
                <a:cs typeface="Calibri"/>
              </a:rPr>
              <a:t>Traffic</a:t>
            </a:r>
            <a:endParaRPr lang="en-US" sz="1800" dirty="0">
              <a:latin typeface="Calibri"/>
              <a:cs typeface="Calibri"/>
            </a:endParaRP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Are X and Y independent?</a:t>
            </a:r>
          </a:p>
          <a:p>
            <a:pPr lvl="8"/>
            <a:endParaRPr lang="en-US" sz="8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Yes</a:t>
            </a:r>
            <a:r>
              <a:rPr lang="en-US" sz="2000" dirty="0" smtClean="0">
                <a:latin typeface="Calibri"/>
                <a:ea typeface="ＭＳ Ｐゴシック" pitchFamily="34" charset="-128"/>
                <a:cs typeface="Calibri"/>
              </a:rPr>
              <a:t>: the ballgame and the rain cause traffic, but they are not correlated</a:t>
            </a:r>
          </a:p>
          <a:p>
            <a:pPr lvl="8"/>
            <a:endParaRPr lang="en-US" sz="8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Still need to prove they must be (try it!)</a:t>
            </a:r>
          </a:p>
          <a:p>
            <a:pPr lvl="7"/>
            <a:endParaRPr lang="en-US" sz="16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Are X </a:t>
            </a:r>
            <a:r>
              <a:rPr lang="en-US" sz="2400" smtClean="0">
                <a:latin typeface="Calibri"/>
                <a:ea typeface="ＭＳ Ｐゴシック" pitchFamily="34" charset="-128"/>
                <a:cs typeface="Calibri"/>
              </a:rPr>
              <a:t>and Y </a:t>
            </a:r>
            <a:r>
              <a:rPr lang="en-US" sz="2400" dirty="0" smtClean="0">
                <a:latin typeface="Calibri"/>
                <a:ea typeface="ＭＳ Ｐゴシック" pitchFamily="34" charset="-128"/>
                <a:cs typeface="Calibri"/>
              </a:rPr>
              <a:t>independent </a:t>
            </a:r>
            <a:r>
              <a:rPr lang="en-US" sz="2400" smtClean="0">
                <a:latin typeface="Calibri"/>
                <a:ea typeface="ＭＳ Ｐゴシック" pitchFamily="34" charset="-128"/>
                <a:cs typeface="Calibri"/>
              </a:rPr>
              <a:t>given Z?</a:t>
            </a:r>
            <a:endParaRPr lang="en-US" sz="2400" dirty="0" smtClean="0">
              <a:latin typeface="Calibri"/>
              <a:ea typeface="ＭＳ Ｐゴシック" pitchFamily="34" charset="-128"/>
              <a:cs typeface="Calibri"/>
            </a:endParaRPr>
          </a:p>
          <a:p>
            <a:pPr lvl="6"/>
            <a:endParaRPr lang="en-US" sz="12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No</a:t>
            </a:r>
            <a:r>
              <a:rPr lang="en-US" sz="2000" dirty="0" smtClean="0">
                <a:latin typeface="Calibri"/>
                <a:ea typeface="ＭＳ Ｐゴシック" pitchFamily="34" charset="-128"/>
                <a:cs typeface="Calibri"/>
              </a:rPr>
              <a:t>: seeing traffic puts the rain and the ballgame in competition as explanation.</a:t>
            </a:r>
          </a:p>
          <a:p>
            <a:pPr lvl="7"/>
            <a:endParaRPr lang="en-US" sz="1600" dirty="0" smtClean="0">
              <a:latin typeface="Calibri"/>
              <a:ea typeface="ＭＳ Ｐゴシック" pitchFamily="34" charset="-128"/>
              <a:cs typeface="Calibri"/>
            </a:endParaRPr>
          </a:p>
          <a:p>
            <a:r>
              <a:rPr lang="en-US" sz="2400" dirty="0" smtClean="0">
                <a:solidFill>
                  <a:srgbClr val="CC0000"/>
                </a:solidFill>
                <a:latin typeface="Calibri"/>
                <a:ea typeface="ＭＳ Ｐゴシック" pitchFamily="34" charset="-128"/>
                <a:cs typeface="Calibri"/>
              </a:rPr>
              <a:t>This is backwards from the other cases</a:t>
            </a:r>
          </a:p>
          <a:p>
            <a:pPr lvl="8"/>
            <a:endParaRPr lang="en-US" sz="800" dirty="0" smtClean="0">
              <a:solidFill>
                <a:srgbClr val="CC0000"/>
              </a:solidFill>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Observing an effect </a:t>
            </a:r>
            <a:r>
              <a:rPr lang="en-US" sz="2000" dirty="0" smtClean="0">
                <a:solidFill>
                  <a:srgbClr val="CC0000"/>
                </a:solidFill>
                <a:latin typeface="Calibri"/>
                <a:ea typeface="ＭＳ Ｐゴシック" pitchFamily="34" charset="-128"/>
                <a:cs typeface="Calibri"/>
              </a:rPr>
              <a:t>activates </a:t>
            </a:r>
            <a:r>
              <a:rPr lang="en-US" sz="2000" dirty="0" smtClean="0">
                <a:latin typeface="Calibri"/>
                <a:ea typeface="ＭＳ Ｐゴシック" pitchFamily="34" charset="-128"/>
                <a:cs typeface="Calibri"/>
              </a:rPr>
              <a:t>influence between possible causes</a:t>
            </a:r>
            <a:r>
              <a:rPr lang="en-US" dirty="0" smtClean="0">
                <a:latin typeface="Calibri"/>
                <a:ea typeface="ＭＳ Ｐゴシック" pitchFamily="34" charset="-128"/>
                <a:cs typeface="Calibri"/>
              </a:rPr>
              <a:t>.</a:t>
            </a:r>
          </a:p>
          <a:p>
            <a:endParaRPr lang="en-US" sz="2800" dirty="0" smtClean="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a:t>
            </a:r>
            <a:r>
              <a:rPr lang="en-US" sz="1800" dirty="0" smtClean="0">
                <a:latin typeface="Calibri"/>
                <a:cs typeface="Calibri"/>
              </a:rPr>
              <a:t>Raining</a:t>
            </a:r>
            <a:endParaRPr lang="en-US" sz="1800" dirty="0">
              <a:latin typeface="Calibri"/>
              <a:cs typeface="Calibri"/>
            </a:endParaRP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Y: Ballgame</a:t>
            </a:r>
            <a:endParaRPr lang="en-US" sz="1800" dirty="0">
              <a:latin typeface="Calibri"/>
              <a:cs typeface="Calibri"/>
            </a:endParaRPr>
          </a:p>
        </p:txBody>
      </p:sp>
    </p:spTree>
    <p:extLst>
      <p:ext uri="{BB962C8B-B14F-4D97-AF65-F5344CB8AC3E}">
        <p14:creationId xmlns:p14="http://schemas.microsoft.com/office/powerpoint/2010/main" val="67242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smtClean="0"/>
              <a:t>Are you variables in a BN independent?</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a:t>
            </a:r>
            <a:r>
              <a:rPr lang="en-US" sz="2800" dirty="0" smtClean="0"/>
              <a:t>given some </a:t>
            </a:r>
            <a:r>
              <a:rPr lang="en-US" sz="2800" dirty="0"/>
              <a:t>evidence)?</a:t>
            </a:r>
          </a:p>
          <a:p>
            <a:pPr eaLnBrk="1" hangingPunct="1"/>
            <a:endParaRPr lang="en-US" sz="2800" dirty="0" smtClean="0"/>
          </a:p>
          <a:p>
            <a:pPr eaLnBrk="1" hangingPunct="1"/>
            <a:r>
              <a:rPr lang="en-US" sz="2800" dirty="0" smtClean="0"/>
              <a:t>Solution: analyze the graph</a:t>
            </a:r>
          </a:p>
          <a:p>
            <a:pPr eaLnBrk="1" hangingPunct="1"/>
            <a:endParaRPr lang="en-US" sz="2800" dirty="0"/>
          </a:p>
          <a:p>
            <a:r>
              <a:rPr lang="en-US" sz="2800" dirty="0"/>
              <a:t>Any complex example can be </a:t>
            </a:r>
            <a:r>
              <a:rPr lang="en-US" sz="2800" dirty="0" smtClean="0"/>
              <a:t>broken</a:t>
            </a:r>
          </a:p>
          <a:p>
            <a:pPr marL="0" indent="0">
              <a:buNone/>
            </a:pPr>
            <a:r>
              <a:rPr lang="en-US" sz="2800" dirty="0" smtClean="0"/>
              <a:t>    into repetitions of the </a:t>
            </a:r>
            <a:r>
              <a:rPr lang="en-US" sz="2800" dirty="0"/>
              <a:t>three canonical </a:t>
            </a:r>
            <a:r>
              <a:rPr lang="en-US" sz="2800" dirty="0" smtClean="0"/>
              <a:t>cases</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644707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smtClean="0">
                <a:latin typeface="Calibri"/>
                <a:cs typeface="Calibri"/>
              </a:rPr>
              <a:t>Recipe: shade evidence nodes, look for paths in the resulting graph</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Almost works, but not quite</a:t>
            </a:r>
          </a:p>
          <a:p>
            <a:pPr lvl="1" eaLnBrk="1" hangingPunct="1">
              <a:lnSpc>
                <a:spcPct val="90000"/>
              </a:lnSpc>
            </a:pPr>
            <a:r>
              <a:rPr lang="en-US" sz="2000" dirty="0" smtClean="0">
                <a:latin typeface="Calibri"/>
                <a:cs typeface="Calibri"/>
              </a:rPr>
              <a:t>Where does it break?</a:t>
            </a:r>
          </a:p>
          <a:p>
            <a:pPr lvl="1" eaLnBrk="1" hangingPunct="1">
              <a:lnSpc>
                <a:spcPct val="90000"/>
              </a:lnSpc>
            </a:pPr>
            <a:r>
              <a:rPr lang="en-US" sz="2000" dirty="0" smtClean="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936355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smtClean="0">
                <a:latin typeface="Calibri"/>
                <a:ea typeface="ＭＳ Ｐゴシック" pitchFamily="34" charset="-128"/>
                <a:cs typeface="Calibri"/>
              </a:rPr>
              <a:t>Question: Are X and Y conditionally independent given evidence variables {Z}?</a:t>
            </a:r>
            <a:endParaRPr lang="en-US" sz="14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Yes, if X and Y </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d-separated</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 by Z</a:t>
            </a:r>
          </a:p>
          <a:p>
            <a:pPr lvl="1" eaLnBrk="1" hangingPunct="1">
              <a:lnSpc>
                <a:spcPct val="80000"/>
              </a:lnSpc>
            </a:pPr>
            <a:r>
              <a:rPr lang="en-US" sz="1800" dirty="0" smtClean="0">
                <a:latin typeface="Calibri"/>
                <a:ea typeface="ＭＳ Ｐゴシック" pitchFamily="34" charset="-128"/>
                <a:cs typeface="Calibri"/>
              </a:rPr>
              <a:t>Consider all (undirected) paths from X to Y</a:t>
            </a:r>
            <a:endParaRPr lang="en-US" sz="9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No active paths = independence!</a:t>
            </a:r>
          </a:p>
          <a:p>
            <a:pPr lvl="2" eaLnBrk="1" hangingPunct="1">
              <a:lnSpc>
                <a:spcPct val="80000"/>
              </a:lnSpc>
            </a:pPr>
            <a:endParaRPr lang="en-US" sz="1400" dirty="0" smtClean="0">
              <a:latin typeface="Calibri"/>
              <a:ea typeface="ＭＳ Ｐゴシック" pitchFamily="34" charset="-128"/>
              <a:cs typeface="Calibri"/>
            </a:endParaRPr>
          </a:p>
          <a:p>
            <a:pPr eaLnBrk="1" hangingPunct="1">
              <a:lnSpc>
                <a:spcPct val="80000"/>
              </a:lnSpc>
            </a:pPr>
            <a:endParaRPr lang="en-US" sz="24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path is active if each triple is active:</a:t>
            </a:r>
          </a:p>
          <a:p>
            <a:pPr lvl="1" eaLnBrk="1" hangingPunct="1">
              <a:lnSpc>
                <a:spcPct val="80000"/>
              </a:lnSpc>
            </a:pPr>
            <a:r>
              <a:rPr lang="en-US" sz="1800" dirty="0" smtClean="0">
                <a:latin typeface="Calibri"/>
                <a:ea typeface="ＭＳ Ｐゴシック" pitchFamily="34" charset="-128"/>
                <a:cs typeface="Calibri"/>
              </a:rPr>
              <a:t>Causal chain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 (either direction)</a:t>
            </a:r>
          </a:p>
          <a:p>
            <a:pPr lvl="1" eaLnBrk="1" hangingPunct="1">
              <a:lnSpc>
                <a:spcPct val="80000"/>
              </a:lnSpc>
            </a:pPr>
            <a:r>
              <a:rPr lang="en-US" sz="1800" dirty="0" smtClean="0">
                <a:latin typeface="Calibri"/>
                <a:ea typeface="ＭＳ Ｐゴシック" pitchFamily="34" charset="-128"/>
                <a:cs typeface="Calibri"/>
              </a:rPr>
              <a:t>Common cause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a:t>
            </a:r>
          </a:p>
          <a:p>
            <a:pPr lvl="1" eaLnBrk="1" hangingPunct="1">
              <a:lnSpc>
                <a:spcPct val="80000"/>
              </a:lnSpc>
            </a:pPr>
            <a:r>
              <a:rPr lang="en-US" sz="1800" dirty="0" smtClean="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a:t>
            </a:r>
            <a:r>
              <a:rPr lang="en-US" sz="1800" i="1" dirty="0" smtClean="0">
                <a:latin typeface="Calibri"/>
                <a:ea typeface="ＭＳ Ｐゴシック" pitchFamily="34" charset="-128"/>
                <a:cs typeface="Calibri"/>
              </a:rPr>
              <a:t>or one of its descendants</a:t>
            </a:r>
            <a:r>
              <a:rPr lang="en-US" sz="1800" dirty="0" smtClean="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smtClean="0">
                <a:latin typeface="Calibri"/>
                <a:ea typeface="ＭＳ Ｐゴシック" pitchFamily="34" charset="-128"/>
                <a:cs typeface="Calibri"/>
              </a:rPr>
              <a:t>	</a:t>
            </a:r>
          </a:p>
          <a:p>
            <a:pPr eaLnBrk="1" hangingPunct="1">
              <a:lnSpc>
                <a:spcPct val="80000"/>
              </a:lnSpc>
              <a:buClr>
                <a:srgbClr val="333399"/>
              </a:buClr>
            </a:pPr>
            <a:endParaRPr lang="en-US" sz="2400" dirty="0" smtClean="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smtClean="0">
                <a:solidFill>
                  <a:srgbClr val="333399"/>
                </a:solidFill>
                <a:latin typeface="Calibri"/>
                <a:ea typeface="ＭＳ Ｐゴシック" pitchFamily="34" charset="-128"/>
                <a:cs typeface="Calibri"/>
              </a:rPr>
              <a:t>All it takes to block a path is a single inactive segment</a:t>
            </a: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132348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smtClean="0">
                <a:latin typeface="Calibri"/>
                <a:cs typeface="Calibri"/>
              </a:rPr>
              <a:t>Query:</a:t>
            </a:r>
            <a:r>
              <a:rPr lang="en-US" sz="2800" dirty="0">
                <a:latin typeface="Calibri"/>
                <a:cs typeface="Calibri"/>
              </a:rPr>
              <a:t>	</a:t>
            </a:r>
            <a:endParaRPr lang="en-US" sz="1200" dirty="0" smtClean="0">
              <a:latin typeface="Calibri"/>
              <a:cs typeface="Calibri"/>
            </a:endParaRPr>
          </a:p>
          <a:p>
            <a:pPr>
              <a:buFont typeface="Wingdings" charset="0"/>
              <a:buChar char="§"/>
              <a:defRPr/>
            </a:pPr>
            <a:endParaRPr lang="en-US" sz="1600" dirty="0" smtClean="0">
              <a:latin typeface="Calibri"/>
              <a:cs typeface="Calibri"/>
            </a:endParaRPr>
          </a:p>
          <a:p>
            <a:pPr>
              <a:buFont typeface="Wingdings" charset="0"/>
              <a:buChar char="§"/>
              <a:defRPr/>
            </a:pPr>
            <a:r>
              <a:rPr lang="en-US" sz="2800" dirty="0" smtClean="0">
                <a:latin typeface="Calibri"/>
                <a:cs typeface="Calibri"/>
              </a:rPr>
              <a:t>Check </a:t>
            </a:r>
            <a:r>
              <a:rPr lang="en-US" sz="2800" dirty="0">
                <a:latin typeface="Calibri"/>
                <a:cs typeface="Calibri"/>
              </a:rPr>
              <a:t>all (undirected!) paths </a:t>
            </a:r>
            <a:r>
              <a:rPr lang="en-US" sz="2800" dirty="0" smtClean="0">
                <a:latin typeface="Calibri"/>
                <a:cs typeface="Calibri"/>
              </a:rPr>
              <a:t>between        and </a:t>
            </a:r>
            <a:endParaRPr lang="en-US" sz="2800" dirty="0">
              <a:latin typeface="Calibri"/>
              <a:cs typeface="Calibri"/>
            </a:endParaRPr>
          </a:p>
          <a:p>
            <a:pPr lvl="7">
              <a:buFont typeface="Wingdings" charset="0"/>
              <a:buChar char="§"/>
              <a:defRPr/>
            </a:pPr>
            <a:endParaRPr lang="en-US" sz="600" dirty="0" smtClean="0">
              <a:latin typeface="Calibri"/>
              <a:cs typeface="Calibri"/>
            </a:endParaRPr>
          </a:p>
          <a:p>
            <a:pPr lvl="1">
              <a:buFont typeface="Wingdings" charset="0"/>
              <a:buChar char="§"/>
              <a:defRPr/>
            </a:pPr>
            <a:r>
              <a:rPr lang="en-US" sz="2400" dirty="0" smtClean="0">
                <a:latin typeface="Calibri"/>
                <a:cs typeface="Calibri"/>
              </a:rPr>
              <a:t>If one or more active, then independence not guaranteed</a:t>
            </a:r>
            <a:endParaRPr lang="en-US" sz="2400" dirty="0">
              <a:latin typeface="Calibri"/>
              <a:cs typeface="Calibri"/>
            </a:endParaRPr>
          </a:p>
          <a:p>
            <a:pPr marL="0" indent="0">
              <a:buNone/>
              <a:defRPr/>
            </a:pPr>
            <a:r>
              <a:rPr lang="en-US" sz="2800" dirty="0">
                <a:latin typeface="Calibri"/>
                <a:cs typeface="Calibri"/>
              </a:rPr>
              <a:t>   </a:t>
            </a:r>
            <a:endParaRPr lang="en-US" dirty="0" smtClean="0">
              <a:latin typeface="Calibri"/>
              <a:cs typeface="Calibri"/>
            </a:endParaRPr>
          </a:p>
          <a:p>
            <a:pPr lvl="1">
              <a:buFont typeface="Wingdings" charset="0"/>
              <a:buChar char="§"/>
              <a:defRPr/>
            </a:pPr>
            <a:endParaRPr lang="en-US" sz="2400" dirty="0" smtClean="0">
              <a:latin typeface="Calibri"/>
              <a:cs typeface="Calibri"/>
            </a:endParaRPr>
          </a:p>
          <a:p>
            <a:pPr lvl="1">
              <a:buFont typeface="Wingdings" charset="0"/>
              <a:buChar char="§"/>
              <a:defRPr/>
            </a:pPr>
            <a:r>
              <a:rPr lang="en-US" sz="2400" dirty="0" smtClean="0">
                <a:latin typeface="Calibri"/>
                <a:cs typeface="Calibri"/>
              </a:rPr>
              <a:t>Otherwise (i.e. if all paths are inactive),</a:t>
            </a:r>
          </a:p>
          <a:p>
            <a:pPr marL="457176" lvl="1" indent="0">
              <a:buNone/>
              <a:defRPr/>
            </a:pPr>
            <a:r>
              <a:rPr lang="en-US" sz="2400" dirty="0" smtClean="0">
                <a:latin typeface="Calibri"/>
                <a:cs typeface="Calibri"/>
              </a:rPr>
              <a:t>    then independence is guaranteed</a:t>
            </a:r>
            <a:endParaRPr lang="en-US" sz="2400" dirty="0">
              <a:latin typeface="Calibri"/>
              <a:cs typeface="Calibri"/>
            </a:endParaRPr>
          </a:p>
        </p:txBody>
      </p:sp>
      <p:sp>
        <p:nvSpPr>
          <p:cNvPr id="60417" name="Title 1"/>
          <p:cNvSpPr>
            <a:spLocks noGrp="1"/>
          </p:cNvSpPr>
          <p:nvPr>
            <p:ph type="title"/>
          </p:nvPr>
        </p:nvSpPr>
        <p:spPr/>
        <p:txBody>
          <a:bodyPr/>
          <a:lstStyle/>
          <a:p>
            <a:r>
              <a:rPr lang="en-US" smtClean="0">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5618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992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Tree>
    <p:extLst>
      <p:ext uri="{BB962C8B-B14F-4D97-AF65-F5344CB8AC3E}">
        <p14:creationId xmlns:p14="http://schemas.microsoft.com/office/powerpoint/2010/main" val="130505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77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77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77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77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9774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smtClean="0">
                <a:ea typeface="ＭＳ Ｐゴシック" pitchFamily="34" charset="-128"/>
              </a:rPr>
              <a:t>Given a Bayes net structure, can run d-separation algorithm to build a complete list of conditional independences that are necessarily true of the form</a:t>
            </a: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r>
              <a:rPr lang="en-US" sz="2400" dirty="0" smtClean="0">
                <a:ea typeface="ＭＳ Ｐゴシック" pitchFamily="34" charset="-128"/>
              </a:rPr>
              <a:t>This list determines the set of probability distributions that can be represented </a:t>
            </a:r>
          </a:p>
          <a:p>
            <a:endParaRPr lang="en-US" sz="2400"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marL="457200" lvl="1" indent="0">
              <a:buFont typeface="Wingdings" pitchFamily="2" charset="2"/>
              <a:buNone/>
            </a:pPr>
            <a:endParaRPr lang="en-US" dirty="0" smtClean="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a:t>
            </a:r>
            <a:r>
              <a:rPr lang="en-US" dirty="0" smtClean="0"/>
              <a:t>Nets - </a:t>
            </a:r>
            <a:r>
              <a:rPr lang="en-US" dirty="0" err="1" smtClean="0"/>
              <a:t>Wrapup</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14 ”Probabilistic Reasoning" (Sections 14.1, 14.2 and 14.4)</a:t>
            </a:r>
            <a:endParaRPr lang="en-US" sz="2400" dirty="0"/>
          </a:p>
        </p:txBody>
      </p:sp>
    </p:spTree>
    <p:extLst>
      <p:ext uri="{BB962C8B-B14F-4D97-AF65-F5344CB8AC3E}">
        <p14:creationId xmlns:p14="http://schemas.microsoft.com/office/powerpoint/2010/main" val="8816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smtClean="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smtClean="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smtClean="0">
              <a:latin typeface="Calibri"/>
              <a:cs typeface="Calibri"/>
            </a:endParaRPr>
          </a:p>
          <a:p>
            <a:pPr lvl="1">
              <a:lnSpc>
                <a:spcPct val="90000"/>
              </a:lnSpc>
            </a:pPr>
            <a:r>
              <a:rPr lang="en-US" sz="2400" dirty="0" smtClean="0">
                <a:latin typeface="Calibri"/>
                <a:cs typeface="Calibri"/>
              </a:rPr>
              <a:t>Most likely explanation:</a:t>
            </a: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p:txBody>
      </p:sp>
      <p:sp>
        <p:nvSpPr>
          <p:cNvPr id="19457"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smtClean="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smtClean="0">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latin typeface="Calibri"/>
                <a:cs typeface="Calibri"/>
              </a:rPr>
              <a:t>General case:</a:t>
            </a:r>
          </a:p>
          <a:p>
            <a:pPr lvl="1" eaLnBrk="1" hangingPunct="1">
              <a:lnSpc>
                <a:spcPct val="80000"/>
              </a:lnSpc>
            </a:pPr>
            <a:r>
              <a:rPr lang="en-US" sz="1800" dirty="0" smtClean="0">
                <a:latin typeface="Calibri"/>
                <a:cs typeface="Calibri"/>
              </a:rPr>
              <a:t>Evidence variables: </a:t>
            </a:r>
          </a:p>
          <a:p>
            <a:pPr lvl="1" eaLnBrk="1" hangingPunct="1">
              <a:lnSpc>
                <a:spcPct val="80000"/>
              </a:lnSpc>
            </a:pPr>
            <a:r>
              <a:rPr lang="en-US" sz="1800" dirty="0" smtClean="0">
                <a:latin typeface="Calibri"/>
                <a:cs typeface="Calibri"/>
              </a:rPr>
              <a:t>Query* variable:</a:t>
            </a:r>
          </a:p>
          <a:p>
            <a:pPr lvl="1" eaLnBrk="1" hangingPunct="1">
              <a:lnSpc>
                <a:spcPct val="80000"/>
              </a:lnSpc>
            </a:pPr>
            <a:r>
              <a:rPr lang="en-US" sz="1800" dirty="0" smtClean="0">
                <a:latin typeface="Calibri"/>
                <a:cs typeface="Calibri"/>
              </a:rPr>
              <a:t>Hidden variables:</a:t>
            </a:r>
          </a:p>
          <a:p>
            <a:pPr lvl="1" eaLnBrk="1" hangingPunct="1">
              <a:lnSpc>
                <a:spcPct val="80000"/>
              </a:lnSpc>
            </a:pPr>
            <a:endParaRPr lang="en-US" sz="1600" dirty="0" smtClean="0">
              <a:latin typeface="Calibri"/>
              <a:cs typeface="Calibri"/>
            </a:endParaRPr>
          </a:p>
          <a:p>
            <a:pPr lvl="1" eaLnBrk="1" hangingPunct="1">
              <a:lnSpc>
                <a:spcPct val="80000"/>
              </a:lnSpc>
            </a:pPr>
            <a:endParaRPr lang="en-US" sz="1600" dirty="0" smtClean="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We want:</a:t>
            </a:r>
          </a:p>
          <a:p>
            <a:pPr lvl="1">
              <a:lnSpc>
                <a:spcPct val="80000"/>
              </a:lnSpc>
            </a:pPr>
            <a:endParaRPr lang="en-US" sz="1600" dirty="0" smtClean="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3: Normalize</a:t>
            </a:r>
          </a:p>
          <a:p>
            <a:pPr>
              <a:lnSpc>
                <a:spcPct val="80000"/>
              </a:lnSpc>
            </a:pPr>
            <a:endParaRPr lang="en-US" sz="2000" dirty="0" smtClean="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smtClean="0">
                <a:latin typeface="Calibri"/>
                <a:ea typeface="ＭＳ Ｐゴシック" pitchFamily="34" charset="-128"/>
                <a:cs typeface="Calibri"/>
              </a:rPr>
              <a:t>Given unlimited time, inference in BNs is easy</a:t>
            </a:r>
          </a:p>
          <a:p>
            <a:pPr lvl="7"/>
            <a:endParaRPr lang="en-US" sz="5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smtClean="0">
                <a:latin typeface="Calibri"/>
                <a:ea typeface="ＭＳ Ｐゴシック" pitchFamily="34" charset="-128"/>
                <a:cs typeface="Calibri"/>
              </a:rPr>
              <a:t>Why is inference by enumeration so slow?</a:t>
            </a:r>
          </a:p>
          <a:p>
            <a:pPr lvl="1"/>
            <a:r>
              <a:rPr lang="en-US" sz="2000" dirty="0" smtClean="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a:t>
            </a:r>
            <a:r>
              <a:rPr lang="en-US" sz="2400" dirty="0" smtClean="0">
                <a:latin typeface="Calibri"/>
                <a:ea typeface="ＭＳ Ｐゴシック" pitchFamily="34" charset="-128"/>
                <a:cs typeface="Calibri"/>
              </a:rPr>
              <a:t>technique: Variable Elimination</a:t>
            </a:r>
            <a:endParaRPr lang="en-US" sz="2400" dirty="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Interleave </a:t>
            </a:r>
            <a:r>
              <a:rPr lang="en-US" sz="2000" dirty="0">
                <a:latin typeface="Calibri"/>
                <a:ea typeface="ＭＳ Ｐゴシック" pitchFamily="34" charset="-128"/>
                <a:cs typeface="Calibri"/>
              </a:rPr>
              <a:t>joining and marginalizing </a:t>
            </a:r>
            <a:endParaRPr lang="en-US" sz="2000" dirty="0" smtClean="0">
              <a:latin typeface="Calibri"/>
              <a:ea typeface="ＭＳ Ｐゴシック" pitchFamily="34" charset="-128"/>
              <a:cs typeface="Calibri"/>
            </a:endParaRPr>
          </a:p>
          <a:p>
            <a:pPr lvl="1"/>
            <a:r>
              <a:rPr lang="en-US" sz="2000" dirty="0" smtClean="0">
                <a:latin typeface="Calibri"/>
                <a:cs typeface="Calibri"/>
              </a:rPr>
              <a:t>Still </a:t>
            </a:r>
            <a:r>
              <a:rPr lang="en-US" sz="2000" dirty="0">
                <a:latin typeface="Calibri"/>
                <a:cs typeface="Calibri"/>
              </a:rPr>
              <a:t>NP-hard, but usually much faster than inference by </a:t>
            </a:r>
            <a:r>
              <a:rPr lang="en-US" sz="2000" dirty="0" smtClean="0">
                <a:latin typeface="Calibri"/>
                <a:cs typeface="Calibri"/>
              </a:rPr>
              <a:t>enumeration</a:t>
            </a:r>
          </a:p>
          <a:p>
            <a:pPr lvl="1"/>
            <a:r>
              <a:rPr lang="en-US" sz="2000" dirty="0" smtClean="0">
                <a:latin typeface="Calibri"/>
                <a:cs typeface="Calibri"/>
              </a:rPr>
              <a:t>See the textbook for a description.</a:t>
            </a:r>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smtClean="0">
              <a:latin typeface="Calibri"/>
              <a:ea typeface="ＭＳ Ｐゴシック" pitchFamily="34" charset="-128"/>
              <a:cs typeface="Calibri"/>
            </a:endParaRPr>
          </a:p>
          <a:p>
            <a:pPr lvl="1"/>
            <a:endParaRPr lang="en-US" sz="1800" dirty="0" smtClean="0">
              <a:latin typeface="Calibri"/>
              <a:ea typeface="ＭＳ Ｐゴシック" pitchFamily="34" charset="-128"/>
              <a:cs typeface="Calibri"/>
            </a:endParaRPr>
          </a:p>
          <a:p>
            <a:pPr lvl="1"/>
            <a:endParaRPr lang="en-US" sz="18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152400"/>
            <a:ext cx="12192000" cy="1470025"/>
          </a:xfrm>
        </p:spPr>
        <p:txBody>
          <a:bodyPr/>
          <a:lstStyle/>
          <a:p>
            <a:r>
              <a:rPr lang="en-US" dirty="0"/>
              <a:t>Naïve Bayes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4600" y="1625677"/>
            <a:ext cx="7315200" cy="4124379"/>
          </a:xfrm>
          <a:prstGeom prst="rect">
            <a:avLst/>
          </a:prstGeom>
          <a:noFill/>
        </p:spPr>
      </p:pic>
      <p:pic>
        <p:nvPicPr>
          <p:cNvPr id="8" name="Picture 2" descr="C:\Users\Dan\Dropbox\Office\CS 188\Ketrina Art\Learning I\Lecture20-MachineLearning.png"/>
          <p:cNvPicPr>
            <a:picLocks noChangeAspect="1" noChangeArrowheads="1"/>
          </p:cNvPicPr>
          <p:nvPr/>
        </p:nvPicPr>
        <p:blipFill>
          <a:blip r:embed="rId4" cstate="print"/>
          <a:srcRect l="27083" t="8626" r="41667" b="71054"/>
          <a:stretch>
            <a:fillRect/>
          </a:stretch>
        </p:blipFill>
        <p:spPr bwMode="auto">
          <a:xfrm>
            <a:off x="4329545" y="1981200"/>
            <a:ext cx="2909455" cy="1066800"/>
          </a:xfrm>
          <a:prstGeom prst="rect">
            <a:avLst/>
          </a:prstGeom>
          <a:noFill/>
        </p:spPr>
      </p:pic>
      <p:sp>
        <p:nvSpPr>
          <p:cNvPr id="9"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10" name="Picture 9" descr="http://aima.cs.berkeley.edu/cover2.jpg"/>
          <p:cNvPicPr>
            <a:picLocks noChangeAspect="1" noChangeArrowheads="1"/>
          </p:cNvPicPr>
          <p:nvPr/>
        </p:nvPicPr>
        <p:blipFill>
          <a:blip r:embed="rId5" cstate="print"/>
          <a:srcRect/>
          <a:stretch>
            <a:fillRect/>
          </a:stretch>
        </p:blipFill>
        <p:spPr bwMode="auto">
          <a:xfrm>
            <a:off x="9220200" y="155498"/>
            <a:ext cx="2271437" cy="29477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245600" y="3103292"/>
            <a:ext cx="2377830" cy="369332"/>
          </a:xfrm>
          <a:prstGeom prst="rect">
            <a:avLst/>
          </a:prstGeom>
        </p:spPr>
        <p:txBody>
          <a:bodyPr wrap="none">
            <a:spAutoFit/>
          </a:bodyPr>
          <a:lstStyle/>
          <a:p>
            <a:r>
              <a:rPr lang="en-US" dirty="0">
                <a:solidFill>
                  <a:srgbClr val="FF0000"/>
                </a:solidFill>
              </a:rPr>
              <a:t>Read </a:t>
            </a:r>
            <a:r>
              <a:rPr lang="en-US">
                <a:solidFill>
                  <a:srgbClr val="FF0000"/>
                </a:solidFill>
              </a:rPr>
              <a:t>AIMA </a:t>
            </a:r>
            <a:r>
              <a:rPr lang="en-US" smtClean="0">
                <a:solidFill>
                  <a:srgbClr val="FF0000"/>
                </a:solidFill>
              </a:rPr>
              <a:t>20.1-20.1</a:t>
            </a:r>
            <a:endParaRPr lang="en-US" dirty="0"/>
          </a:p>
        </p:txBody>
      </p:sp>
    </p:spTree>
    <p:extLst>
      <p:ext uri="{BB962C8B-B14F-4D97-AF65-F5344CB8AC3E}">
        <p14:creationId xmlns:p14="http://schemas.microsoft.com/office/powerpoint/2010/main" val="14825969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Bayes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Section 20.1</a:t>
            </a:r>
            <a:endParaRPr lang="en-US" sz="2400" dirty="0"/>
          </a:p>
        </p:txBody>
      </p:sp>
    </p:spTree>
    <p:extLst>
      <p:ext uri="{BB962C8B-B14F-4D97-AF65-F5344CB8AC3E}">
        <p14:creationId xmlns:p14="http://schemas.microsoft.com/office/powerpoint/2010/main" val="1104370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smtClean="0"/>
              <a:t>Up until now: how use a model to make optimal decisions</a:t>
            </a:r>
          </a:p>
          <a:p>
            <a:pPr lvl="1" eaLnBrk="1" hangingPunct="1"/>
            <a:endParaRPr lang="en-US" sz="2400" dirty="0" smtClean="0"/>
          </a:p>
          <a:p>
            <a:pPr eaLnBrk="1" hangingPunct="1"/>
            <a:r>
              <a:rPr lang="en-US" sz="2800" dirty="0" smtClean="0"/>
              <a:t>Machine learning: how to acquire a model from data / experience</a:t>
            </a:r>
          </a:p>
          <a:p>
            <a:pPr lvl="1" eaLnBrk="1" hangingPunct="1"/>
            <a:r>
              <a:rPr lang="en-US" sz="2400" dirty="0" smtClean="0"/>
              <a:t>Learning parameters (e.g. probabilities)</a:t>
            </a:r>
          </a:p>
          <a:p>
            <a:pPr lvl="1" eaLnBrk="1" hangingPunct="1"/>
            <a:r>
              <a:rPr lang="en-US" sz="2400" dirty="0" smtClean="0"/>
              <a:t>Learning structure (e.g. BN graphs)</a:t>
            </a:r>
          </a:p>
          <a:p>
            <a:pPr lvl="1" eaLnBrk="1" hangingPunct="1"/>
            <a:r>
              <a:rPr lang="en-US" sz="2400" dirty="0" smtClean="0"/>
              <a:t>Learning hidden concepts (e.g. clustering)</a:t>
            </a:r>
          </a:p>
          <a:p>
            <a:pPr lvl="1" eaLnBrk="1" hangingPunct="1"/>
            <a:endParaRPr lang="en-US" sz="2400" dirty="0" smtClean="0"/>
          </a:p>
          <a:p>
            <a:r>
              <a:rPr lang="en-US" sz="2800" dirty="0" smtClean="0"/>
              <a:t>Today: model-based classification with Naive </a:t>
            </a:r>
            <a:r>
              <a:rPr lang="en-US" sz="2800" dirty="0" err="1" smtClean="0"/>
              <a:t>Bayes</a:t>
            </a:r>
            <a:endParaRPr lang="en-US" sz="2800" dirty="0" smtClean="0"/>
          </a:p>
        </p:txBody>
      </p:sp>
    </p:spTree>
    <p:extLst>
      <p:ext uri="{BB962C8B-B14F-4D97-AF65-F5344CB8AC3E}">
        <p14:creationId xmlns:p14="http://schemas.microsoft.com/office/powerpoint/2010/main" val="1405588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174750"/>
            <a:ext cx="5681935" cy="5073649"/>
          </a:xfrm>
          <a:prstGeom prst="rect">
            <a:avLst/>
          </a:prstGeom>
          <a:noFill/>
        </p:spPr>
      </p:pic>
    </p:spTree>
    <p:extLst>
      <p:ext uri="{BB962C8B-B14F-4D97-AF65-F5344CB8AC3E}">
        <p14:creationId xmlns:p14="http://schemas.microsoft.com/office/powerpoint/2010/main" val="140580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smtClean="0">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smtClean="0">
                <a:latin typeface="Calibri"/>
                <a:cs typeface="Calibri"/>
              </a:rPr>
              <a:t>X and Y are </a:t>
            </a:r>
            <a:r>
              <a:rPr lang="en-US" dirty="0" smtClean="0">
                <a:solidFill>
                  <a:srgbClr val="CC0000"/>
                </a:solidFill>
                <a:latin typeface="Calibri"/>
                <a:cs typeface="Calibri"/>
              </a:rPr>
              <a:t>independent </a:t>
            </a:r>
            <a:r>
              <a:rPr lang="en-US" dirty="0" smtClean="0">
                <a:latin typeface="Calibri"/>
                <a:cs typeface="Calibri"/>
              </a:rPr>
              <a:t>if</a:t>
            </a:r>
          </a:p>
          <a:p>
            <a:pPr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X and Y are </a:t>
            </a:r>
            <a:r>
              <a:rPr lang="en-US" dirty="0" smtClean="0">
                <a:solidFill>
                  <a:srgbClr val="CC0000"/>
                </a:solidFill>
                <a:latin typeface="Calibri"/>
                <a:cs typeface="Calibri"/>
              </a:rPr>
              <a:t>conditionally independent</a:t>
            </a:r>
            <a:r>
              <a:rPr lang="en-US" dirty="0" smtClean="0">
                <a:latin typeface="Calibri"/>
                <a:cs typeface="Calibri"/>
              </a:rPr>
              <a:t> given Z</a:t>
            </a:r>
          </a:p>
          <a:p>
            <a:pPr lvl="1"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smtClean="0">
                <a:latin typeface="Calibri"/>
                <a:cs typeface="Calibri"/>
              </a:rPr>
              <a:t>Example: </a:t>
            </a:r>
          </a:p>
          <a:p>
            <a:pPr eaLnBrk="1" hangingPunct="1">
              <a:lnSpc>
                <a:spcPct val="90000"/>
              </a:lnSpc>
            </a:pPr>
            <a:endParaRPr lang="en-US" dirty="0" smtClean="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Example: Spam Filter</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smtClean="0"/>
              <a:t>Input: an email</a:t>
            </a:r>
          </a:p>
          <a:p>
            <a:pPr eaLnBrk="1" hangingPunct="1">
              <a:lnSpc>
                <a:spcPct val="80000"/>
              </a:lnSpc>
            </a:pPr>
            <a:r>
              <a:rPr lang="en-US" sz="2400" dirty="0" smtClean="0"/>
              <a:t>Output: spam/ham</a:t>
            </a:r>
          </a:p>
          <a:p>
            <a:pPr lvl="1">
              <a:lnSpc>
                <a:spcPct val="80000"/>
              </a:lnSpc>
            </a:pPr>
            <a:endParaRPr lang="en-US" sz="2000" dirty="0" smtClean="0"/>
          </a:p>
          <a:p>
            <a:pPr eaLnBrk="1" hangingPunct="1">
              <a:lnSpc>
                <a:spcPct val="80000"/>
              </a:lnSpc>
            </a:pPr>
            <a:r>
              <a:rPr lang="en-US" sz="2400" dirty="0" smtClean="0"/>
              <a:t>Setup:</a:t>
            </a:r>
          </a:p>
          <a:p>
            <a:pPr lvl="1" eaLnBrk="1" hangingPunct="1">
              <a:lnSpc>
                <a:spcPct val="80000"/>
              </a:lnSpc>
            </a:pPr>
            <a:r>
              <a:rPr lang="en-US" sz="2000" dirty="0" smtClean="0"/>
              <a:t>Get a large collection of example emails, each labeled “spam” or “ham”</a:t>
            </a:r>
          </a:p>
          <a:p>
            <a:pPr lvl="1" eaLnBrk="1" hangingPunct="1">
              <a:lnSpc>
                <a:spcPct val="80000"/>
              </a:lnSpc>
            </a:pPr>
            <a:r>
              <a:rPr lang="en-US" sz="2000" dirty="0" smtClean="0"/>
              <a:t>Note: someone has to hand label all this data!</a:t>
            </a:r>
          </a:p>
          <a:p>
            <a:pPr lvl="1" eaLnBrk="1" hangingPunct="1">
              <a:lnSpc>
                <a:spcPct val="80000"/>
              </a:lnSpc>
            </a:pPr>
            <a:r>
              <a:rPr lang="en-US" sz="2000" dirty="0" smtClean="0"/>
              <a:t>Want to learn to predict labels of new, future emails</a:t>
            </a:r>
          </a:p>
          <a:p>
            <a:pPr lvl="1">
              <a:lnSpc>
                <a:spcPct val="80000"/>
              </a:lnSpc>
            </a:pPr>
            <a:endParaRPr lang="en-US" sz="2000" dirty="0" smtClean="0"/>
          </a:p>
          <a:p>
            <a:pPr eaLnBrk="1" hangingPunct="1">
              <a:lnSpc>
                <a:spcPct val="80000"/>
              </a:lnSpc>
            </a:pPr>
            <a:r>
              <a:rPr lang="en-US" sz="2400" dirty="0" smtClean="0"/>
              <a:t>Features: The attributes used to make the ham / spam decision</a:t>
            </a:r>
            <a:endParaRPr lang="en-US" sz="2000" dirty="0" smtClean="0"/>
          </a:p>
          <a:p>
            <a:pPr lvl="1" eaLnBrk="1" hangingPunct="1">
              <a:lnSpc>
                <a:spcPct val="80000"/>
              </a:lnSpc>
            </a:pPr>
            <a:r>
              <a:rPr lang="en-US" sz="2000" dirty="0" smtClean="0"/>
              <a:t>Words: FREE!</a:t>
            </a:r>
          </a:p>
          <a:p>
            <a:pPr lvl="1" eaLnBrk="1" hangingPunct="1">
              <a:lnSpc>
                <a:spcPct val="80000"/>
              </a:lnSpc>
            </a:pPr>
            <a:r>
              <a:rPr lang="en-US" sz="2000" dirty="0" smtClean="0"/>
              <a:t>Text Patterns: $</a:t>
            </a:r>
            <a:r>
              <a:rPr lang="en-US" sz="2000" dirty="0" err="1" smtClean="0"/>
              <a:t>dd</a:t>
            </a:r>
            <a:r>
              <a:rPr lang="en-US" sz="2000" dirty="0" smtClean="0"/>
              <a:t>, CAPS</a:t>
            </a:r>
          </a:p>
          <a:p>
            <a:pPr lvl="1" eaLnBrk="1" hangingPunct="1">
              <a:lnSpc>
                <a:spcPct val="80000"/>
              </a:lnSpc>
            </a:pPr>
            <a:r>
              <a:rPr lang="en-US" sz="2000" dirty="0" smtClean="0"/>
              <a:t>Non-text: </a:t>
            </a:r>
            <a:r>
              <a:rPr lang="en-US" sz="2000" dirty="0" err="1" smtClean="0"/>
              <a:t>SenderInContacts</a:t>
            </a:r>
            <a:endParaRPr lang="en-US" sz="2000" dirty="0" smtClean="0"/>
          </a:p>
          <a:p>
            <a:pPr lvl="1" eaLnBrk="1" hangingPunct="1">
              <a:lnSpc>
                <a:spcPct val="80000"/>
              </a:lnSpc>
            </a:pPr>
            <a:r>
              <a:rPr lang="en-US" sz="2000" dirty="0" smtClean="0"/>
              <a:t>…</a:t>
            </a:r>
          </a:p>
          <a:p>
            <a:pPr lvl="1" eaLnBrk="1" hangingPunct="1">
              <a:lnSpc>
                <a:spcPct val="80000"/>
              </a:lnSpc>
            </a:pPr>
            <a:endParaRPr lang="en-US" sz="2000" dirty="0" smtClean="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5002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2055" grpId="0" animBg="1"/>
      <p:bldP spid="1282056" grpId="0" animBg="1"/>
      <p:bldP spid="12820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latin typeface="Calibri"/>
                <a:cs typeface="Calibri"/>
              </a:rPr>
              <a:t>Example: 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smtClean="0">
                <a:latin typeface="Calibri"/>
                <a:cs typeface="Calibri"/>
              </a:rPr>
              <a:t>Input: images / pixel grids</a:t>
            </a:r>
          </a:p>
          <a:p>
            <a:pPr eaLnBrk="1" hangingPunct="1"/>
            <a:r>
              <a:rPr lang="en-US" sz="2400" dirty="0" smtClean="0">
                <a:latin typeface="Calibri"/>
                <a:cs typeface="Calibri"/>
              </a:rPr>
              <a:t>Output: a digit 0-9</a:t>
            </a:r>
          </a:p>
          <a:p>
            <a:pPr eaLnBrk="1" hangingPunct="1"/>
            <a:endParaRPr lang="en-US" sz="2400" dirty="0" smtClean="0">
              <a:latin typeface="Calibri"/>
              <a:cs typeface="Calibri"/>
            </a:endParaRPr>
          </a:p>
          <a:p>
            <a:pPr eaLnBrk="1" hangingPunct="1">
              <a:lnSpc>
                <a:spcPct val="80000"/>
              </a:lnSpc>
            </a:pPr>
            <a:r>
              <a:rPr lang="en-US" sz="2400" dirty="0" smtClean="0">
                <a:latin typeface="Calibri"/>
                <a:cs typeface="Calibri"/>
              </a:rPr>
              <a:t>Setup:</a:t>
            </a:r>
          </a:p>
          <a:p>
            <a:pPr lvl="1" eaLnBrk="1" hangingPunct="1">
              <a:lnSpc>
                <a:spcPct val="80000"/>
              </a:lnSpc>
            </a:pPr>
            <a:r>
              <a:rPr lang="en-US" sz="2000" dirty="0" smtClean="0">
                <a:latin typeface="Calibri"/>
                <a:cs typeface="Calibri"/>
              </a:rPr>
              <a:t>Get a large collection of example images, each labeled with a digit</a:t>
            </a:r>
          </a:p>
          <a:p>
            <a:pPr lvl="1" eaLnBrk="1" hangingPunct="1">
              <a:lnSpc>
                <a:spcPct val="80000"/>
              </a:lnSpc>
            </a:pPr>
            <a:r>
              <a:rPr lang="en-US" sz="2000" dirty="0" smtClean="0">
                <a:latin typeface="Calibri"/>
                <a:cs typeface="Calibri"/>
              </a:rPr>
              <a:t>Note: someone has to hand label all this data!</a:t>
            </a:r>
          </a:p>
          <a:p>
            <a:pPr lvl="1" eaLnBrk="1" hangingPunct="1">
              <a:lnSpc>
                <a:spcPct val="80000"/>
              </a:lnSpc>
            </a:pPr>
            <a:r>
              <a:rPr lang="en-US" sz="2000" dirty="0" smtClean="0">
                <a:latin typeface="Calibri"/>
                <a:cs typeface="Calibri"/>
              </a:rPr>
              <a:t>Want to learn to predict labels of new, future digit images</a:t>
            </a:r>
          </a:p>
          <a:p>
            <a:pPr lvl="1" eaLnBrk="1" hangingPunct="1">
              <a:lnSpc>
                <a:spcPct val="80000"/>
              </a:lnSpc>
            </a:pPr>
            <a:endParaRPr lang="en-US" sz="2000" dirty="0" smtClean="0">
              <a:latin typeface="Calibri"/>
              <a:cs typeface="Calibri"/>
            </a:endParaRP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Features: </a:t>
            </a:r>
            <a:r>
              <a:rPr lang="en-US" sz="2000" dirty="0" smtClean="0">
                <a:latin typeface="Calibri"/>
                <a:cs typeface="Calibri"/>
              </a:rPr>
              <a:t>The attributes used to make the digit decision</a:t>
            </a:r>
          </a:p>
          <a:p>
            <a:pPr lvl="1" eaLnBrk="1" hangingPunct="1">
              <a:lnSpc>
                <a:spcPct val="80000"/>
              </a:lnSpc>
            </a:pPr>
            <a:r>
              <a:rPr lang="en-US" sz="2000" dirty="0" smtClean="0">
                <a:latin typeface="Calibri"/>
                <a:cs typeface="Calibri"/>
              </a:rPr>
              <a:t>Pixels: (6,8)=ON</a:t>
            </a:r>
          </a:p>
          <a:p>
            <a:pPr lvl="1" eaLnBrk="1" hangingPunct="1">
              <a:lnSpc>
                <a:spcPct val="80000"/>
              </a:lnSpc>
            </a:pPr>
            <a:r>
              <a:rPr lang="en-US" sz="2000" dirty="0" smtClean="0">
                <a:latin typeface="Calibri"/>
                <a:cs typeface="Calibri"/>
              </a:rPr>
              <a:t>Shape Patterns: </a:t>
            </a:r>
            <a:r>
              <a:rPr lang="en-US" sz="2000" dirty="0" err="1" smtClean="0">
                <a:latin typeface="Calibri"/>
                <a:cs typeface="Calibri"/>
              </a:rPr>
              <a:t>NumComponents</a:t>
            </a:r>
            <a:r>
              <a:rPr lang="en-US" sz="2000" dirty="0" smtClean="0">
                <a:latin typeface="Calibri"/>
                <a:cs typeface="Calibri"/>
              </a:rPr>
              <a:t>, </a:t>
            </a:r>
            <a:r>
              <a:rPr lang="en-US" sz="2000" dirty="0" err="1" smtClean="0">
                <a:latin typeface="Calibri"/>
                <a:cs typeface="Calibri"/>
              </a:rPr>
              <a:t>AspectRatio</a:t>
            </a:r>
            <a:r>
              <a:rPr lang="en-US" sz="2000" dirty="0" smtClean="0">
                <a:latin typeface="Calibri"/>
                <a:cs typeface="Calibri"/>
              </a:rPr>
              <a:t>, </a:t>
            </a:r>
            <a:r>
              <a:rPr lang="en-US" sz="2000" dirty="0" err="1" smtClean="0">
                <a:latin typeface="Calibri"/>
                <a:cs typeface="Calibri"/>
              </a:rPr>
              <a:t>NumLoops</a:t>
            </a:r>
            <a:endParaRPr lang="en-US" sz="2000" dirty="0" smtClean="0">
              <a:latin typeface="Calibri"/>
              <a:cs typeface="Calibri"/>
            </a:endParaRPr>
          </a:p>
          <a:p>
            <a:pPr lvl="1" eaLnBrk="1" hangingPunct="1">
              <a:lnSpc>
                <a:spcPct val="80000"/>
              </a:lnSpc>
            </a:pPr>
            <a:r>
              <a:rPr lang="en-US" sz="2000" dirty="0" smtClean="0">
                <a:latin typeface="Calibri"/>
                <a:cs typeface="Calibri"/>
              </a:rPr>
              <a:t>…</a:t>
            </a:r>
          </a:p>
          <a:p>
            <a:pPr lvl="1" eaLnBrk="1" hangingPunct="1">
              <a:lnSpc>
                <a:spcPct val="80000"/>
              </a:lnSpc>
            </a:pPr>
            <a:endParaRPr lang="en-US" sz="2000" dirty="0" smtClean="0">
              <a:latin typeface="Calibri"/>
              <a:cs typeface="Calibri"/>
            </a:endParaRPr>
          </a:p>
          <a:p>
            <a:pPr eaLnBrk="1" hangingPunct="1"/>
            <a:endParaRPr lang="en-US" sz="2400" dirty="0" smtClean="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041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P spid="10250" grpId="0"/>
      <p:bldP spid="10251" grpId="0"/>
      <p:bldP spid="10252" grpId="0"/>
      <p:bldP spid="102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smtClean="0"/>
              <a:t>Classification: given inputs x, predict labels y</a:t>
            </a:r>
          </a:p>
          <a:p>
            <a:pPr eaLnBrk="1" hangingPunct="1">
              <a:lnSpc>
                <a:spcPct val="80000"/>
              </a:lnSpc>
            </a:pPr>
            <a:endParaRPr lang="en-US" sz="2400" dirty="0" smtClean="0"/>
          </a:p>
          <a:p>
            <a:pPr eaLnBrk="1" hangingPunct="1">
              <a:lnSpc>
                <a:spcPct val="80000"/>
              </a:lnSpc>
            </a:pPr>
            <a:r>
              <a:rPr lang="en-US" sz="2400" dirty="0" smtClean="0"/>
              <a:t>Examples:</a:t>
            </a:r>
          </a:p>
          <a:p>
            <a:pPr lvl="1" eaLnBrk="1" hangingPunct="1">
              <a:lnSpc>
                <a:spcPct val="80000"/>
              </a:lnSpc>
            </a:pPr>
            <a:r>
              <a:rPr lang="en-US" sz="2000" dirty="0" smtClean="0"/>
              <a:t>Spam detection (input: document,</a:t>
            </a:r>
          </a:p>
          <a:p>
            <a:pPr lvl="1" eaLnBrk="1" hangingPunct="1">
              <a:lnSpc>
                <a:spcPct val="80000"/>
              </a:lnSpc>
              <a:buNone/>
            </a:pPr>
            <a:r>
              <a:rPr lang="en-US" sz="2000" dirty="0" smtClean="0"/>
              <a:t>	classes: spam / ham)</a:t>
            </a:r>
          </a:p>
          <a:p>
            <a:pPr lvl="1" eaLnBrk="1" hangingPunct="1">
              <a:lnSpc>
                <a:spcPct val="80000"/>
              </a:lnSpc>
            </a:pPr>
            <a:r>
              <a:rPr lang="en-US" sz="2000" dirty="0" smtClean="0"/>
              <a:t>OCR (input: images, classes: characters)</a:t>
            </a:r>
          </a:p>
          <a:p>
            <a:pPr lvl="1" eaLnBrk="1" hangingPunct="1">
              <a:lnSpc>
                <a:spcPct val="80000"/>
              </a:lnSpc>
            </a:pPr>
            <a:r>
              <a:rPr lang="en-US" sz="2000" dirty="0" smtClean="0"/>
              <a:t>Medical diagnosis (input: symptoms,</a:t>
            </a:r>
          </a:p>
          <a:p>
            <a:pPr lvl="1" eaLnBrk="1" hangingPunct="1">
              <a:lnSpc>
                <a:spcPct val="80000"/>
              </a:lnSpc>
              <a:buNone/>
            </a:pPr>
            <a:r>
              <a:rPr lang="en-US" sz="2000" dirty="0" smtClean="0"/>
              <a:t>	classes: diseases)</a:t>
            </a:r>
          </a:p>
          <a:p>
            <a:pPr lvl="1" eaLnBrk="1" hangingPunct="1">
              <a:lnSpc>
                <a:spcPct val="80000"/>
              </a:lnSpc>
            </a:pPr>
            <a:r>
              <a:rPr lang="en-US" sz="2000" dirty="0" smtClean="0"/>
              <a:t>Automatic essay grading (input: document,</a:t>
            </a:r>
          </a:p>
          <a:p>
            <a:pPr lvl="1" eaLnBrk="1" hangingPunct="1">
              <a:lnSpc>
                <a:spcPct val="80000"/>
              </a:lnSpc>
              <a:buNone/>
            </a:pPr>
            <a:r>
              <a:rPr lang="en-US" sz="2000" dirty="0" smtClean="0"/>
              <a:t>	classes: grades)</a:t>
            </a:r>
          </a:p>
          <a:p>
            <a:pPr lvl="1" eaLnBrk="1" hangingPunct="1">
              <a:lnSpc>
                <a:spcPct val="80000"/>
              </a:lnSpc>
            </a:pPr>
            <a:r>
              <a:rPr lang="en-US" sz="2000" dirty="0" smtClean="0"/>
              <a:t>Fraud detection (input: account activity,</a:t>
            </a:r>
          </a:p>
          <a:p>
            <a:pPr lvl="1" eaLnBrk="1" hangingPunct="1">
              <a:lnSpc>
                <a:spcPct val="80000"/>
              </a:lnSpc>
              <a:buNone/>
            </a:pPr>
            <a:r>
              <a:rPr lang="en-US" sz="2000" dirty="0" smtClean="0"/>
              <a:t>	classes: fraud / no fraud)</a:t>
            </a:r>
          </a:p>
          <a:p>
            <a:pPr lvl="1" eaLnBrk="1" hangingPunct="1">
              <a:lnSpc>
                <a:spcPct val="80000"/>
              </a:lnSpc>
            </a:pPr>
            <a:r>
              <a:rPr lang="en-US" sz="2000" dirty="0" smtClean="0"/>
              <a:t>Customer service email routing</a:t>
            </a:r>
          </a:p>
          <a:p>
            <a:pPr lvl="1" eaLnBrk="1" hangingPunct="1">
              <a:lnSpc>
                <a:spcPct val="80000"/>
              </a:lnSpc>
            </a:pPr>
            <a:r>
              <a:rPr lang="en-US" sz="2000" dirty="0" smtClean="0"/>
              <a:t>… many more</a:t>
            </a:r>
          </a:p>
          <a:p>
            <a:pPr lvl="1" eaLnBrk="1" hangingPunct="1">
              <a:lnSpc>
                <a:spcPct val="80000"/>
              </a:lnSpc>
            </a:pPr>
            <a:endParaRPr lang="en-US" sz="2000" dirty="0" smtClean="0"/>
          </a:p>
          <a:p>
            <a:pPr eaLnBrk="1" hangingPunct="1">
              <a:lnSpc>
                <a:spcPct val="80000"/>
              </a:lnSpc>
            </a:pPr>
            <a:r>
              <a:rPr lang="en-US" sz="2400" dirty="0" smtClean="0"/>
              <a:t>Classification is an important commercial technology!</a:t>
            </a:r>
          </a:p>
          <a:p>
            <a:pPr lvl="1" eaLnBrk="1" hangingPunct="1">
              <a:lnSpc>
                <a:spcPct val="80000"/>
              </a:lnSpc>
            </a:pPr>
            <a:endParaRPr lang="en-US" sz="2000" dirty="0" smtClean="0"/>
          </a:p>
          <a:p>
            <a:pPr eaLnBrk="1" hangingPunct="1">
              <a:lnSpc>
                <a:spcPct val="80000"/>
              </a:lnSpc>
            </a:pPr>
            <a:endParaRPr lang="en-US" sz="2400" dirty="0" smtClean="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0510255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Classification</a:t>
            </a:r>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4200" y="1307269"/>
            <a:ext cx="5943600" cy="5061857"/>
          </a:xfrm>
          <a:prstGeom prst="rect">
            <a:avLst/>
          </a:prstGeom>
          <a:noFill/>
        </p:spPr>
      </p:pic>
    </p:spTree>
    <p:extLst>
      <p:ext uri="{BB962C8B-B14F-4D97-AF65-F5344CB8AC3E}">
        <p14:creationId xmlns:p14="http://schemas.microsoft.com/office/powerpoint/2010/main" val="4473884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Classification</a:t>
            </a:r>
            <a:endParaRPr lang="en-US" dirty="0"/>
          </a:p>
        </p:txBody>
      </p:sp>
      <p:sp>
        <p:nvSpPr>
          <p:cNvPr id="3" name="Content Placeholder 2"/>
          <p:cNvSpPr>
            <a:spLocks noGrp="1"/>
          </p:cNvSpPr>
          <p:nvPr>
            <p:ph idx="1"/>
          </p:nvPr>
        </p:nvSpPr>
        <p:spPr>
          <a:xfrm>
            <a:off x="406400" y="1397001"/>
            <a:ext cx="5689600" cy="4729164"/>
          </a:xfrm>
        </p:spPr>
        <p:txBody>
          <a:bodyPr/>
          <a:lstStyle/>
          <a:p>
            <a:r>
              <a:rPr lang="en-US" sz="2800" dirty="0" smtClean="0"/>
              <a:t>Model-based approach</a:t>
            </a:r>
          </a:p>
          <a:p>
            <a:pPr lvl="1"/>
            <a:r>
              <a:rPr lang="en-US" sz="2400" dirty="0" smtClean="0"/>
              <a:t>Build a model (e.g. Bayes’ net) where both the label and features are random variables</a:t>
            </a:r>
          </a:p>
          <a:p>
            <a:pPr lvl="1"/>
            <a:r>
              <a:rPr lang="en-US" sz="2400" dirty="0" smtClean="0"/>
              <a:t>Instantiate any observed features</a:t>
            </a:r>
          </a:p>
          <a:p>
            <a:pPr lvl="1"/>
            <a:r>
              <a:rPr lang="en-US" sz="2400" dirty="0" smtClean="0"/>
              <a:t>Query for the distribution of the label conditioned on the features</a:t>
            </a:r>
          </a:p>
          <a:p>
            <a:pPr lvl="4"/>
            <a:endParaRPr lang="en-US" dirty="0" smtClean="0"/>
          </a:p>
          <a:p>
            <a:r>
              <a:rPr lang="en-US" sz="2800" dirty="0" smtClean="0"/>
              <a:t>Challenges</a:t>
            </a:r>
          </a:p>
          <a:p>
            <a:pPr lvl="1"/>
            <a:r>
              <a:rPr lang="en-US" sz="2400" dirty="0" smtClean="0"/>
              <a:t>What structure should the BN have?</a:t>
            </a:r>
          </a:p>
          <a:p>
            <a:pPr lvl="1"/>
            <a:r>
              <a:rPr lang="en-US" sz="2400" dirty="0" smtClean="0"/>
              <a:t>How should we learn its parameters?</a:t>
            </a:r>
            <a:endParaRPr lang="en-US" dirty="0" smtClean="0"/>
          </a:p>
          <a:p>
            <a:pPr lvl="1"/>
            <a:endParaRPr lang="en-US" sz="2400" dirty="0" smtClean="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9174310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Assume all features are independent effects of the label</a:t>
            </a:r>
          </a:p>
          <a:p>
            <a:pPr lvl="2"/>
            <a:endParaRPr lang="en-US" sz="1600" dirty="0" smtClean="0">
              <a:latin typeface="Calibri"/>
              <a:cs typeface="Calibri"/>
            </a:endParaRPr>
          </a:p>
          <a:p>
            <a:pPr eaLnBrk="1" hangingPunct="1"/>
            <a:r>
              <a:rPr lang="en-US" sz="2400" dirty="0" smtClean="0">
                <a:latin typeface="Calibri"/>
                <a:cs typeface="Calibri"/>
              </a:rPr>
              <a:t>Simple digit recognition version:</a:t>
            </a:r>
          </a:p>
          <a:p>
            <a:pPr lvl="1" eaLnBrk="1" hangingPunct="1"/>
            <a:r>
              <a:rPr lang="en-US" sz="2000" dirty="0" smtClean="0">
                <a:latin typeface="Calibri"/>
                <a:cs typeface="Calibri"/>
              </a:rPr>
              <a:t>One feature (variable) </a:t>
            </a:r>
            <a:r>
              <a:rPr lang="en-US" sz="2000" dirty="0" err="1" smtClean="0">
                <a:latin typeface="Calibri"/>
                <a:cs typeface="Calibri"/>
              </a:rPr>
              <a:t>F</a:t>
            </a:r>
            <a:r>
              <a:rPr lang="en-US" sz="2000" baseline="-25000" dirty="0" err="1" smtClean="0">
                <a:latin typeface="Calibri"/>
                <a:cs typeface="Calibri"/>
              </a:rPr>
              <a:t>ij</a:t>
            </a:r>
            <a:r>
              <a:rPr lang="en-US" sz="2000" dirty="0" smtClean="0">
                <a:latin typeface="Calibri"/>
                <a:cs typeface="Calibri"/>
              </a:rPr>
              <a:t> for each grid position &lt;</a:t>
            </a:r>
            <a:r>
              <a:rPr lang="en-US" sz="2000" dirty="0" err="1" smtClean="0">
                <a:latin typeface="Calibri"/>
                <a:cs typeface="Calibri"/>
              </a:rPr>
              <a:t>i,j</a:t>
            </a:r>
            <a:r>
              <a:rPr lang="en-US" sz="2000" dirty="0" smtClean="0">
                <a:latin typeface="Calibri"/>
                <a:cs typeface="Calibri"/>
              </a:rPr>
              <a:t>&gt;</a:t>
            </a:r>
          </a:p>
          <a:p>
            <a:pPr lvl="1" eaLnBrk="1" hangingPunct="1"/>
            <a:r>
              <a:rPr lang="en-US" sz="2000" dirty="0" smtClean="0">
                <a:latin typeface="Calibri"/>
                <a:cs typeface="Calibri"/>
              </a:rPr>
              <a:t>Feature values are on / off, based on whether intensity</a:t>
            </a:r>
          </a:p>
          <a:p>
            <a:pPr lvl="1" eaLnBrk="1" hangingPunct="1">
              <a:buNone/>
            </a:pPr>
            <a:r>
              <a:rPr lang="en-US" sz="2000" dirty="0" smtClean="0">
                <a:latin typeface="Calibri"/>
                <a:cs typeface="Calibri"/>
              </a:rPr>
              <a:t>	is more or less than 0.5 in underlying image</a:t>
            </a:r>
          </a:p>
          <a:p>
            <a:pPr lvl="1" eaLnBrk="1" hangingPunct="1"/>
            <a:r>
              <a:rPr lang="en-US" sz="2000" dirty="0" smtClean="0">
                <a:latin typeface="Calibri"/>
                <a:cs typeface="Calibri"/>
              </a:rPr>
              <a:t>Each input maps to a feature vector, e.g.</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Here: lots of features, each is binary valued</a:t>
            </a:r>
          </a:p>
          <a:p>
            <a:pPr lvl="3"/>
            <a:endParaRPr lang="en-US" sz="1200" dirty="0" smtClean="0">
              <a:latin typeface="Calibri"/>
              <a:cs typeface="Calibri"/>
            </a:endParaRPr>
          </a:p>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model:</a:t>
            </a:r>
          </a:p>
          <a:p>
            <a:pPr lvl="5"/>
            <a:endParaRPr lang="en-US" sz="1200" dirty="0" smtClean="0">
              <a:latin typeface="Calibri"/>
              <a:cs typeface="Calibri"/>
            </a:endParaRPr>
          </a:p>
          <a:p>
            <a:pPr eaLnBrk="1" hangingPunct="1"/>
            <a:r>
              <a:rPr lang="en-US" sz="2400" dirty="0" smtClean="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3302819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smtClean="0">
                <a:latin typeface="Calibri"/>
                <a:cs typeface="Calibri"/>
              </a:rPr>
              <a:t>A general </a:t>
            </a:r>
            <a:r>
              <a:rPr lang="en-US" sz="2400" dirty="0" smtClean="0">
                <a:solidFill>
                  <a:schemeClr val="accent6"/>
                </a:solidFill>
                <a:latin typeface="Calibri"/>
                <a:cs typeface="Calibri"/>
              </a:rPr>
              <a:t>Naive </a:t>
            </a:r>
            <a:r>
              <a:rPr lang="en-US" sz="2400" dirty="0" err="1" smtClean="0">
                <a:solidFill>
                  <a:schemeClr val="accent6"/>
                </a:solidFill>
                <a:latin typeface="Calibri"/>
                <a:cs typeface="Calibri"/>
              </a:rPr>
              <a:t>Bayes</a:t>
            </a:r>
            <a:r>
              <a:rPr lang="en-US" sz="2400" dirty="0" smtClean="0">
                <a:solidFill>
                  <a:schemeClr val="accent6"/>
                </a:solidFill>
                <a:latin typeface="Calibri"/>
                <a:cs typeface="Calibri"/>
              </a:rPr>
              <a:t> </a:t>
            </a:r>
            <a:r>
              <a:rPr lang="en-US" sz="2400" dirty="0" smtClean="0">
                <a:latin typeface="Calibri"/>
                <a:cs typeface="Calibri"/>
              </a:rPr>
              <a:t>model: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We only have to specify how each feature depends on the class</a:t>
            </a:r>
          </a:p>
          <a:p>
            <a:pPr eaLnBrk="1" hangingPunct="1">
              <a:lnSpc>
                <a:spcPct val="80000"/>
              </a:lnSpc>
            </a:pPr>
            <a:r>
              <a:rPr lang="en-US" sz="2400" dirty="0" smtClean="0">
                <a:latin typeface="Calibri"/>
                <a:cs typeface="Calibri"/>
              </a:rPr>
              <a:t>Total number of parameters is </a:t>
            </a:r>
            <a:r>
              <a:rPr lang="en-US" sz="2400" i="1" dirty="0" smtClean="0">
                <a:solidFill>
                  <a:srgbClr val="CC0000"/>
                </a:solidFill>
                <a:latin typeface="Calibri"/>
                <a:cs typeface="Calibri"/>
              </a:rPr>
              <a:t>linear</a:t>
            </a:r>
            <a:r>
              <a:rPr lang="en-US" sz="2400" dirty="0" smtClean="0">
                <a:latin typeface="Calibri"/>
                <a:cs typeface="Calibri"/>
              </a:rPr>
              <a:t> in number of features</a:t>
            </a:r>
          </a:p>
          <a:p>
            <a:pPr eaLnBrk="1" hangingPunct="1">
              <a:lnSpc>
                <a:spcPct val="80000"/>
              </a:lnSpc>
            </a:pPr>
            <a:r>
              <a:rPr lang="en-US" sz="2400" dirty="0" smtClean="0">
                <a:latin typeface="Calibri"/>
                <a:cs typeface="Calibri"/>
              </a:rPr>
              <a:t>Model is very simplistic, but often works anyway</a:t>
            </a:r>
          </a:p>
          <a:p>
            <a:pPr eaLnBrk="1" hangingPunct="1">
              <a:lnSpc>
                <a:spcPct val="80000"/>
              </a:lnSpc>
            </a:pPr>
            <a:endParaRPr lang="en-US" sz="2400" dirty="0" smtClean="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a:t>
            </a:r>
            <a:r>
              <a:rPr lang="en-US" dirty="0" smtClean="0">
                <a:latin typeface="Calibri"/>
                <a:cs typeface="Calibri"/>
              </a:rPr>
              <a:t>labels</a:t>
            </a:r>
            <a:endParaRPr lang="en-US" dirty="0">
              <a:latin typeface="Calibri"/>
              <a:cs typeface="Calibri"/>
            </a:endParaRP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a:t>
            </a:r>
            <a:r>
              <a:rPr lang="en-US" dirty="0" smtClean="0">
                <a:latin typeface="Calibri"/>
                <a:cs typeface="Calibri"/>
              </a:rPr>
              <a:t>values</a:t>
            </a:r>
            <a:endParaRPr lang="en-US" dirty="0">
              <a:latin typeface="Calibri"/>
              <a:cs typeface="Calibri"/>
            </a:endParaRPr>
          </a:p>
        </p:txBody>
      </p:sp>
    </p:spTree>
    <p:extLst>
      <p:ext uri="{BB962C8B-B14F-4D97-AF65-F5344CB8AC3E}">
        <p14:creationId xmlns:p14="http://schemas.microsoft.com/office/powerpoint/2010/main" val="195117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smtClean="0">
                <a:latin typeface="Calibri"/>
                <a:cs typeface="Calibri"/>
              </a:rPr>
              <a:t>Goal: compute posterior distribution over label variable Y</a:t>
            </a:r>
          </a:p>
          <a:p>
            <a:pPr lvl="1" eaLnBrk="1" hangingPunct="1">
              <a:lnSpc>
                <a:spcPct val="80000"/>
              </a:lnSpc>
            </a:pPr>
            <a:r>
              <a:rPr lang="en-US" sz="2000" dirty="0" smtClean="0">
                <a:latin typeface="Calibri"/>
                <a:cs typeface="Calibri"/>
              </a:rPr>
              <a:t>Step 1: get joint probability of label and evidence for each label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2: sum to get probability of evidence</a:t>
            </a: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3: normalize by dividing Step 1 by Step 2</a:t>
            </a:r>
          </a:p>
          <a:p>
            <a:pPr eaLnBrk="1" hangingPunct="1">
              <a:lnSpc>
                <a:spcPct val="80000"/>
              </a:lnSpc>
            </a:pPr>
            <a:endParaRPr lang="en-US" sz="2400" dirty="0" smtClean="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31754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smtClean="0"/>
              <a:t>What do we need in order to use Naïve </a:t>
            </a:r>
            <a:r>
              <a:rPr lang="en-US" sz="2800" dirty="0" err="1" smtClean="0"/>
              <a:t>Bayes</a:t>
            </a:r>
            <a:r>
              <a:rPr lang="en-US" sz="2800" dirty="0" smtClean="0"/>
              <a:t>?</a:t>
            </a:r>
          </a:p>
          <a:p>
            <a:pPr lvl="3">
              <a:lnSpc>
                <a:spcPct val="80000"/>
              </a:lnSpc>
            </a:pPr>
            <a:endParaRPr lang="en-US" sz="1600" dirty="0" smtClean="0"/>
          </a:p>
          <a:p>
            <a:pPr lvl="1" eaLnBrk="1" hangingPunct="1">
              <a:lnSpc>
                <a:spcPct val="80000"/>
              </a:lnSpc>
            </a:pPr>
            <a:r>
              <a:rPr lang="en-US" sz="2400" dirty="0" smtClean="0"/>
              <a:t>Inference method (we just saw this part)</a:t>
            </a:r>
          </a:p>
          <a:p>
            <a:pPr lvl="2" eaLnBrk="1" hangingPunct="1">
              <a:lnSpc>
                <a:spcPct val="80000"/>
              </a:lnSpc>
            </a:pPr>
            <a:r>
              <a:rPr lang="en-US" sz="2000" dirty="0" smtClean="0"/>
              <a:t>Start with a bunch of probabilities: P(Y) and the P(</a:t>
            </a:r>
            <a:r>
              <a:rPr lang="en-US" sz="2000" dirty="0" err="1" smtClean="0"/>
              <a:t>F</a:t>
            </a:r>
            <a:r>
              <a:rPr lang="en-US" sz="2000" baseline="-25000" dirty="0" err="1" smtClean="0"/>
              <a:t>i</a:t>
            </a:r>
            <a:r>
              <a:rPr lang="en-US" sz="2000" dirty="0" err="1" smtClean="0"/>
              <a:t>|Y</a:t>
            </a:r>
            <a:r>
              <a:rPr lang="en-US" sz="2000" dirty="0" smtClean="0"/>
              <a:t>) tables</a:t>
            </a:r>
          </a:p>
          <a:p>
            <a:pPr lvl="2" eaLnBrk="1" hangingPunct="1">
              <a:lnSpc>
                <a:spcPct val="80000"/>
              </a:lnSpc>
            </a:pPr>
            <a:r>
              <a:rPr lang="en-US" sz="2000" dirty="0" smtClean="0"/>
              <a:t>Use standard inference to compute P(Y|F</a:t>
            </a:r>
            <a:r>
              <a:rPr lang="en-US" sz="2000" baseline="-25000" dirty="0" smtClean="0"/>
              <a:t>1</a:t>
            </a:r>
            <a:r>
              <a:rPr lang="en-US" sz="2000" dirty="0" smtClean="0"/>
              <a:t>…F</a:t>
            </a:r>
            <a:r>
              <a:rPr lang="en-US" sz="2000" baseline="-25000" dirty="0" smtClean="0"/>
              <a:t>n</a:t>
            </a:r>
            <a:r>
              <a:rPr lang="en-US" sz="2000" dirty="0" smtClean="0"/>
              <a:t>)</a:t>
            </a:r>
          </a:p>
          <a:p>
            <a:pPr lvl="2" eaLnBrk="1" hangingPunct="1">
              <a:lnSpc>
                <a:spcPct val="80000"/>
              </a:lnSpc>
            </a:pPr>
            <a:r>
              <a:rPr lang="en-US" sz="2000" dirty="0" smtClean="0"/>
              <a:t>Nothing new here</a:t>
            </a:r>
          </a:p>
          <a:p>
            <a:pPr lvl="2" eaLnBrk="1" hangingPunct="1">
              <a:lnSpc>
                <a:spcPct val="80000"/>
              </a:lnSpc>
            </a:pPr>
            <a:endParaRPr lang="en-US" sz="2000" dirty="0" smtClean="0"/>
          </a:p>
          <a:p>
            <a:pPr lvl="1" eaLnBrk="1" hangingPunct="1">
              <a:lnSpc>
                <a:spcPct val="80000"/>
              </a:lnSpc>
            </a:pPr>
            <a:r>
              <a:rPr lang="en-US" sz="2400" dirty="0" smtClean="0"/>
              <a:t>Estimates of local conditional probability tables</a:t>
            </a:r>
          </a:p>
          <a:p>
            <a:pPr lvl="2" eaLnBrk="1" hangingPunct="1">
              <a:lnSpc>
                <a:spcPct val="80000"/>
              </a:lnSpc>
            </a:pPr>
            <a:r>
              <a:rPr lang="en-US" sz="2000" dirty="0" smtClean="0"/>
              <a:t>P(Y), the prior over labels</a:t>
            </a:r>
          </a:p>
          <a:p>
            <a:pPr lvl="2" eaLnBrk="1" hangingPunct="1">
              <a:lnSpc>
                <a:spcPct val="80000"/>
              </a:lnSpc>
            </a:pPr>
            <a:r>
              <a:rPr lang="en-US" sz="2000" dirty="0" smtClean="0"/>
              <a:t>P(</a:t>
            </a:r>
            <a:r>
              <a:rPr lang="en-US" sz="2000" dirty="0" err="1" smtClean="0"/>
              <a:t>F</a:t>
            </a:r>
            <a:r>
              <a:rPr lang="en-US" sz="2000" baseline="-25000" dirty="0" err="1" smtClean="0"/>
              <a:t>i</a:t>
            </a:r>
            <a:r>
              <a:rPr lang="en-US" sz="2000" dirty="0" err="1" smtClean="0"/>
              <a:t>|Y</a:t>
            </a:r>
            <a:r>
              <a:rPr lang="en-US" sz="2000" dirty="0" smtClean="0"/>
              <a:t>) for each feature (evidence variable)</a:t>
            </a:r>
          </a:p>
          <a:p>
            <a:pPr lvl="2" eaLnBrk="1" hangingPunct="1">
              <a:lnSpc>
                <a:spcPct val="80000"/>
              </a:lnSpc>
            </a:pPr>
            <a:r>
              <a:rPr lang="en-US" sz="2000" dirty="0" smtClean="0"/>
              <a:t>These probabilities are collectively called the </a:t>
            </a:r>
            <a:r>
              <a:rPr lang="en-US" sz="2000" i="1" dirty="0" smtClean="0">
                <a:solidFill>
                  <a:srgbClr val="CC0000"/>
                </a:solidFill>
              </a:rPr>
              <a:t>parameters</a:t>
            </a:r>
            <a:r>
              <a:rPr lang="en-US" sz="2000" i="1" dirty="0" smtClean="0"/>
              <a:t> </a:t>
            </a:r>
            <a:r>
              <a:rPr lang="en-US" sz="2000" dirty="0" smtClean="0"/>
              <a:t>of the model and denoted by </a:t>
            </a:r>
            <a:r>
              <a:rPr lang="en-US" b="1" i="1" dirty="0" smtClean="0">
                <a:solidFill>
                  <a:srgbClr val="CC0000"/>
                </a:solidFill>
                <a:sym typeface="Symbol" pitchFamily="18" charset="2"/>
              </a:rPr>
              <a:t></a:t>
            </a:r>
          </a:p>
          <a:p>
            <a:pPr lvl="2" eaLnBrk="1" hangingPunct="1">
              <a:lnSpc>
                <a:spcPct val="80000"/>
              </a:lnSpc>
            </a:pPr>
            <a:r>
              <a:rPr lang="en-US" sz="2000" dirty="0" smtClean="0"/>
              <a:t>Up until now, we assumed these appeared by magic, but…</a:t>
            </a:r>
          </a:p>
          <a:p>
            <a:pPr lvl="2" eaLnBrk="1" hangingPunct="1">
              <a:lnSpc>
                <a:spcPct val="80000"/>
              </a:lnSpc>
            </a:pPr>
            <a:r>
              <a:rPr lang="en-US" sz="2000" dirty="0" smtClean="0"/>
              <a:t>…they typically come from training data counts: we’ll look at this soon</a:t>
            </a:r>
          </a:p>
        </p:txBody>
      </p:sp>
    </p:spTree>
    <p:extLst>
      <p:ext uri="{BB962C8B-B14F-4D97-AF65-F5344CB8AC3E}">
        <p14:creationId xmlns:p14="http://schemas.microsoft.com/office/powerpoint/2010/main" val="11953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extLst/>
          </p:nvPr>
        </p:nvGraphicFramePr>
        <p:xfrm>
          <a:off x="2209800" y="2146300"/>
          <a:ext cx="1066800" cy="3352800"/>
        </p:xfrm>
        <a:graphic>
          <a:graphicData uri="http://schemas.openxmlformats.org/drawingml/2006/table">
            <a:tbl>
              <a:tblPr/>
              <a:tblGrid>
                <a:gridCol w="533400"/>
                <a:gridCol w="5334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extLst/>
          </p:nvPr>
        </p:nvGraphicFramePr>
        <p:xfrm>
          <a:off x="70866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extLst/>
          </p:nvPr>
        </p:nvGraphicFramePr>
        <p:xfrm>
          <a:off x="88392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1438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a:t>
            </a:r>
            <a:r>
              <a:rPr lang="en-US" sz="2400" dirty="0" smtClean="0">
                <a:latin typeface="Calibri"/>
                <a:cs typeface="Calibri"/>
              </a:rPr>
              <a:t>rare, and it doesn’t help us make inferences about other variables.</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56184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smtClean="0"/>
              <a:t>Naïve Bayes spam filter</a:t>
            </a:r>
          </a:p>
          <a:p>
            <a:pPr eaLnBrk="1" hangingPunct="1">
              <a:lnSpc>
                <a:spcPct val="80000"/>
              </a:lnSpc>
            </a:pPr>
            <a:endParaRPr lang="en-US" sz="2400" smtClean="0"/>
          </a:p>
          <a:p>
            <a:pPr eaLnBrk="1" hangingPunct="1">
              <a:lnSpc>
                <a:spcPct val="80000"/>
              </a:lnSpc>
            </a:pPr>
            <a:r>
              <a:rPr lang="en-US" sz="2400" smtClean="0"/>
              <a:t>Data:</a:t>
            </a:r>
          </a:p>
          <a:p>
            <a:pPr lvl="1" eaLnBrk="1" hangingPunct="1">
              <a:lnSpc>
                <a:spcPct val="80000"/>
              </a:lnSpc>
            </a:pPr>
            <a:r>
              <a:rPr lang="en-US" sz="2000" smtClean="0"/>
              <a:t>Collection of emails, labeled spam or ham</a:t>
            </a:r>
          </a:p>
          <a:p>
            <a:pPr lvl="1" eaLnBrk="1" hangingPunct="1">
              <a:lnSpc>
                <a:spcPct val="80000"/>
              </a:lnSpc>
            </a:pPr>
            <a:r>
              <a:rPr lang="en-US" sz="2000" smtClean="0"/>
              <a:t>Note: someone has to hand label all this data!</a:t>
            </a:r>
          </a:p>
          <a:p>
            <a:pPr lvl="1" eaLnBrk="1" hangingPunct="1">
              <a:lnSpc>
                <a:spcPct val="80000"/>
              </a:lnSpc>
            </a:pPr>
            <a:r>
              <a:rPr lang="en-US" sz="2000" smtClean="0"/>
              <a:t>Split into training, held-out, test sets</a:t>
            </a:r>
          </a:p>
          <a:p>
            <a:pPr lvl="1" eaLnBrk="1" hangingPunct="1">
              <a:lnSpc>
                <a:spcPct val="80000"/>
              </a:lnSpc>
            </a:pPr>
            <a:endParaRPr lang="en-US" sz="2000" smtClean="0"/>
          </a:p>
          <a:p>
            <a:pPr eaLnBrk="1" hangingPunct="1">
              <a:lnSpc>
                <a:spcPct val="80000"/>
              </a:lnSpc>
            </a:pPr>
            <a:r>
              <a:rPr lang="en-US" sz="2400" smtClean="0"/>
              <a:t>Classifiers</a:t>
            </a:r>
          </a:p>
          <a:p>
            <a:pPr lvl="1" eaLnBrk="1" hangingPunct="1">
              <a:lnSpc>
                <a:spcPct val="80000"/>
              </a:lnSpc>
            </a:pPr>
            <a:r>
              <a:rPr lang="en-US" sz="2000" smtClean="0"/>
              <a:t>Learn on the training set</a:t>
            </a:r>
          </a:p>
          <a:p>
            <a:pPr lvl="1" eaLnBrk="1" hangingPunct="1">
              <a:lnSpc>
                <a:spcPct val="80000"/>
              </a:lnSpc>
            </a:pPr>
            <a:r>
              <a:rPr lang="en-US" sz="2000" smtClean="0"/>
              <a:t>(Tune it on a held-out set)</a:t>
            </a:r>
          </a:p>
          <a:p>
            <a:pPr lvl="1" eaLnBrk="1" hangingPunct="1">
              <a:lnSpc>
                <a:spcPct val="80000"/>
              </a:lnSpc>
            </a:pPr>
            <a:r>
              <a:rPr lang="en-US" sz="2000" smtClean="0"/>
              <a:t>Test it on new emails</a:t>
            </a:r>
          </a:p>
          <a:p>
            <a:pPr eaLnBrk="1" hangingPunct="1">
              <a:lnSpc>
                <a:spcPct val="80000"/>
              </a:lnSpc>
            </a:pPr>
            <a:endParaRPr lang="en-US" sz="2400" smtClean="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99510640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smtClean="0">
                <a:latin typeface="Calibri"/>
                <a:cs typeface="Calibri"/>
              </a:rPr>
              <a:t>Bag-of-words Naïve </a:t>
            </a:r>
            <a:r>
              <a:rPr lang="en-US" sz="2400" dirty="0" err="1" smtClean="0">
                <a:latin typeface="Calibri"/>
                <a:cs typeface="Calibri"/>
              </a:rPr>
              <a:t>Bayes</a:t>
            </a:r>
            <a:r>
              <a:rPr lang="en-US" sz="2400" dirty="0" smtClean="0">
                <a:latin typeface="Calibri"/>
                <a:cs typeface="Calibri"/>
              </a:rPr>
              <a:t>:</a:t>
            </a:r>
          </a:p>
          <a:p>
            <a:pPr lvl="1" eaLnBrk="1" hangingPunct="1">
              <a:lnSpc>
                <a:spcPct val="80000"/>
              </a:lnSpc>
            </a:pPr>
            <a:r>
              <a:rPr lang="en-US" sz="2000" dirty="0" smtClean="0">
                <a:latin typeface="Calibri"/>
                <a:cs typeface="Calibri"/>
              </a:rPr>
              <a:t>Features: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the word at </a:t>
            </a:r>
            <a:r>
              <a:rPr lang="en-US" sz="2000" dirty="0" err="1" smtClean="0">
                <a:latin typeface="Calibri"/>
                <a:cs typeface="Calibri"/>
              </a:rPr>
              <a:t>positon</a:t>
            </a:r>
            <a:r>
              <a:rPr lang="en-US" sz="2000" dirty="0" smtClean="0">
                <a:latin typeface="Calibri"/>
                <a:cs typeface="Calibri"/>
              </a:rPr>
              <a:t> </a:t>
            </a:r>
            <a:r>
              <a:rPr lang="en-US" sz="2000" dirty="0" err="1" smtClean="0">
                <a:latin typeface="Calibri"/>
                <a:cs typeface="Calibri"/>
              </a:rPr>
              <a:t>i</a:t>
            </a:r>
            <a:endParaRPr lang="en-US" sz="2000" dirty="0" smtClean="0">
              <a:latin typeface="Calibri"/>
              <a:cs typeface="Calibri"/>
            </a:endParaRPr>
          </a:p>
          <a:p>
            <a:pPr lvl="1" eaLnBrk="1" hangingPunct="1">
              <a:lnSpc>
                <a:spcPct val="80000"/>
              </a:lnSpc>
            </a:pPr>
            <a:r>
              <a:rPr lang="en-US" sz="2000" dirty="0" smtClean="0">
                <a:latin typeface="Calibri"/>
                <a:cs typeface="Calibri"/>
              </a:rPr>
              <a:t>As before: predict label conditioned on feature variables (spam vs. ham)</a:t>
            </a:r>
          </a:p>
          <a:p>
            <a:pPr lvl="1" eaLnBrk="1" hangingPunct="1">
              <a:lnSpc>
                <a:spcPct val="80000"/>
              </a:lnSpc>
            </a:pPr>
            <a:r>
              <a:rPr lang="en-US" sz="2000" dirty="0" smtClean="0">
                <a:latin typeface="Calibri"/>
                <a:cs typeface="Calibri"/>
              </a:rPr>
              <a:t>As before: assume features are conditionally independent given label</a:t>
            </a:r>
          </a:p>
          <a:p>
            <a:pPr lvl="1">
              <a:lnSpc>
                <a:spcPct val="80000"/>
              </a:lnSpc>
            </a:pPr>
            <a:r>
              <a:rPr lang="en-US" sz="2000" dirty="0" smtClean="0">
                <a:latin typeface="Calibri"/>
                <a:cs typeface="Calibri"/>
              </a:rPr>
              <a:t>New: each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identically distributed</a:t>
            </a: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Generative model:</a:t>
            </a: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“Tied” distributions and bag-of-words</a:t>
            </a:r>
          </a:p>
          <a:p>
            <a:pPr lvl="1" eaLnBrk="1" hangingPunct="1">
              <a:lnSpc>
                <a:spcPct val="80000"/>
              </a:lnSpc>
            </a:pPr>
            <a:r>
              <a:rPr lang="en-US" sz="2000" dirty="0" smtClean="0">
                <a:latin typeface="Calibri"/>
                <a:cs typeface="Calibri"/>
              </a:rPr>
              <a:t>Usually, each variable gets its own conditional probability distribution P(F|Y)</a:t>
            </a:r>
          </a:p>
          <a:p>
            <a:pPr lvl="1" eaLnBrk="1" hangingPunct="1">
              <a:lnSpc>
                <a:spcPct val="80000"/>
              </a:lnSpc>
            </a:pPr>
            <a:r>
              <a:rPr lang="en-US" sz="2000" dirty="0" smtClean="0">
                <a:latin typeface="Calibri"/>
                <a:cs typeface="Calibri"/>
              </a:rPr>
              <a:t>In a bag-of-words model</a:t>
            </a:r>
          </a:p>
          <a:p>
            <a:pPr lvl="2" eaLnBrk="1" hangingPunct="1">
              <a:lnSpc>
                <a:spcPct val="80000"/>
              </a:lnSpc>
            </a:pPr>
            <a:r>
              <a:rPr lang="en-US" sz="1800" dirty="0" smtClean="0">
                <a:latin typeface="Calibri"/>
                <a:cs typeface="Calibri"/>
              </a:rPr>
              <a:t>Each position is identically distributed</a:t>
            </a:r>
          </a:p>
          <a:p>
            <a:pPr lvl="2" eaLnBrk="1" hangingPunct="1">
              <a:lnSpc>
                <a:spcPct val="80000"/>
              </a:lnSpc>
            </a:pPr>
            <a:r>
              <a:rPr lang="en-US" sz="1800" dirty="0" smtClean="0">
                <a:latin typeface="Calibri"/>
                <a:cs typeface="Calibri"/>
              </a:rPr>
              <a:t>All positions share the same conditional </a:t>
            </a:r>
            <a:r>
              <a:rPr lang="en-US" sz="1800" dirty="0" err="1" smtClean="0">
                <a:latin typeface="Calibri"/>
                <a:cs typeface="Calibri"/>
              </a:rPr>
              <a:t>probs</a:t>
            </a:r>
            <a:r>
              <a:rPr lang="en-US" sz="1800" dirty="0" smtClean="0">
                <a:latin typeface="Calibri"/>
                <a:cs typeface="Calibri"/>
              </a:rPr>
              <a:t> P(W|Y)</a:t>
            </a:r>
          </a:p>
          <a:p>
            <a:pPr lvl="2" eaLnBrk="1" hangingPunct="1">
              <a:lnSpc>
                <a:spcPct val="80000"/>
              </a:lnSpc>
            </a:pPr>
            <a:r>
              <a:rPr lang="en-US" sz="1800" dirty="0" smtClean="0">
                <a:latin typeface="Calibri"/>
                <a:cs typeface="Calibri"/>
              </a:rPr>
              <a:t>Why make this assumption?</a:t>
            </a:r>
          </a:p>
          <a:p>
            <a:pPr lvl="1">
              <a:lnSpc>
                <a:spcPct val="80000"/>
              </a:lnSpc>
            </a:pPr>
            <a:r>
              <a:rPr lang="en-US" sz="2000" dirty="0" smtClean="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9436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smtClean="0"/>
              <a:t>Model:</a:t>
            </a:r>
          </a:p>
          <a:p>
            <a:pPr eaLnBrk="1" hangingPunct="1"/>
            <a:endParaRPr lang="en-US" sz="1000" smtClean="0"/>
          </a:p>
          <a:p>
            <a:pPr eaLnBrk="1" hangingPunct="1"/>
            <a:r>
              <a:rPr lang="en-US" sz="2400" smtClean="0"/>
              <a:t>What are the parameters?</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Where do these tables come from?</a:t>
            </a:r>
          </a:p>
          <a:p>
            <a:pPr eaLnBrk="1" hangingPunct="1"/>
            <a:endParaRPr lang="en-US" sz="2400" smtClean="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21005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gridCol w="1371600"/>
                <a:gridCol w="1371600"/>
                <a:gridCol w="1371600"/>
                <a:gridCol w="1371600"/>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Word</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(prior)</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0.33333</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0.66666</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-0.4</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Gary</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0.00002</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0.00021</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would</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0.00069</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0.00084</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-19.1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-23.8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like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0.00086</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-30.9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0.01517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0.01339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-35.1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lose</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0.00008</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weight</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0.00016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-53.3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-55.0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while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-61.5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-66.2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-69.0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sleep</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-76.0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-80.5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2020735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a:t>
            </a:r>
            <a:endParaRPr 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2973066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smtClean="0">
                <a:latin typeface="Calibri"/>
                <a:cs typeface="Calibri"/>
              </a:rPr>
              <a:t>Data: labeled instances, e.g. emails marked spam/ham</a:t>
            </a:r>
          </a:p>
          <a:p>
            <a:pPr lvl="1" eaLnBrk="1" hangingPunct="1">
              <a:lnSpc>
                <a:spcPct val="80000"/>
              </a:lnSpc>
            </a:pPr>
            <a:r>
              <a:rPr lang="en-US" sz="1600" dirty="0" smtClean="0">
                <a:latin typeface="Calibri"/>
                <a:cs typeface="Calibri"/>
              </a:rPr>
              <a:t>Training set</a:t>
            </a:r>
          </a:p>
          <a:p>
            <a:pPr lvl="1" eaLnBrk="1" hangingPunct="1">
              <a:lnSpc>
                <a:spcPct val="80000"/>
              </a:lnSpc>
            </a:pPr>
            <a:r>
              <a:rPr lang="en-US" sz="1600" dirty="0" smtClean="0">
                <a:latin typeface="Calibri"/>
                <a:cs typeface="Calibri"/>
              </a:rPr>
              <a:t>Held out set</a:t>
            </a:r>
          </a:p>
          <a:p>
            <a:pPr lvl="1" eaLnBrk="1" hangingPunct="1">
              <a:lnSpc>
                <a:spcPct val="80000"/>
              </a:lnSpc>
            </a:pPr>
            <a:r>
              <a:rPr lang="en-US" sz="1600" dirty="0" smtClean="0">
                <a:latin typeface="Calibri"/>
                <a:cs typeface="Calibri"/>
              </a:rPr>
              <a:t>Test set</a:t>
            </a:r>
          </a:p>
          <a:p>
            <a:pPr lvl="1" eaLnBrk="1" hangingPunct="1">
              <a:lnSpc>
                <a:spcPct val="80000"/>
              </a:lnSpc>
            </a:pPr>
            <a:endParaRPr lang="en-US" sz="800" dirty="0" smtClean="0">
              <a:latin typeface="Calibri"/>
              <a:cs typeface="Calibri"/>
            </a:endParaRPr>
          </a:p>
          <a:p>
            <a:pPr eaLnBrk="1" hangingPunct="1">
              <a:lnSpc>
                <a:spcPct val="80000"/>
              </a:lnSpc>
            </a:pPr>
            <a:r>
              <a:rPr lang="en-US" sz="1800" dirty="0" smtClean="0">
                <a:latin typeface="Calibri"/>
                <a:cs typeface="Calibri"/>
              </a:rPr>
              <a:t>Features: attribute-value pairs which characterize each x</a:t>
            </a:r>
          </a:p>
          <a:p>
            <a:pPr eaLnBrk="1" hangingPunct="1">
              <a:lnSpc>
                <a:spcPct val="80000"/>
              </a:lnSpc>
              <a:buFont typeface="Wingdings" pitchFamily="2" charset="2"/>
              <a:buNone/>
            </a:pPr>
            <a:endParaRPr lang="en-US" sz="700" dirty="0" smtClean="0">
              <a:latin typeface="Calibri"/>
              <a:cs typeface="Calibri"/>
            </a:endParaRPr>
          </a:p>
          <a:p>
            <a:pPr eaLnBrk="1" hangingPunct="1">
              <a:lnSpc>
                <a:spcPct val="80000"/>
              </a:lnSpc>
            </a:pPr>
            <a:r>
              <a:rPr lang="en-US" sz="1800" dirty="0" smtClean="0">
                <a:latin typeface="Calibri"/>
                <a:cs typeface="Calibri"/>
              </a:rPr>
              <a:t>Experimentation cycle</a:t>
            </a:r>
          </a:p>
          <a:p>
            <a:pPr lvl="1" eaLnBrk="1" hangingPunct="1">
              <a:lnSpc>
                <a:spcPct val="80000"/>
              </a:lnSpc>
            </a:pPr>
            <a:r>
              <a:rPr lang="en-US" sz="1600" dirty="0" smtClean="0">
                <a:latin typeface="Calibri"/>
                <a:cs typeface="Calibri"/>
              </a:rPr>
              <a:t>Learn parameters (e.g. model probabilities) on training set</a:t>
            </a:r>
          </a:p>
          <a:p>
            <a:pPr lvl="1" eaLnBrk="1" hangingPunct="1">
              <a:lnSpc>
                <a:spcPct val="80000"/>
              </a:lnSpc>
            </a:pPr>
            <a:r>
              <a:rPr lang="en-US" sz="1600" dirty="0" smtClean="0">
                <a:latin typeface="Calibri"/>
                <a:cs typeface="Calibri"/>
              </a:rPr>
              <a:t>(Tune </a:t>
            </a:r>
            <a:r>
              <a:rPr lang="en-US" sz="1600" dirty="0" err="1" smtClean="0">
                <a:latin typeface="Calibri"/>
                <a:cs typeface="Calibri"/>
              </a:rPr>
              <a:t>hyperparameters</a:t>
            </a:r>
            <a:r>
              <a:rPr lang="en-US" sz="1600" dirty="0" smtClean="0">
                <a:latin typeface="Calibri"/>
                <a:cs typeface="Calibri"/>
              </a:rPr>
              <a:t> on held-out set)</a:t>
            </a:r>
          </a:p>
          <a:p>
            <a:pPr lvl="1" eaLnBrk="1" hangingPunct="1">
              <a:lnSpc>
                <a:spcPct val="80000"/>
              </a:lnSpc>
            </a:pPr>
            <a:r>
              <a:rPr lang="en-US" sz="1600" dirty="0" smtClean="0">
                <a:latin typeface="Calibri"/>
                <a:cs typeface="Calibri"/>
              </a:rPr>
              <a:t>Compute accuracy of test set</a:t>
            </a:r>
          </a:p>
          <a:p>
            <a:pPr lvl="1" eaLnBrk="1" hangingPunct="1">
              <a:lnSpc>
                <a:spcPct val="80000"/>
              </a:lnSpc>
            </a:pPr>
            <a:r>
              <a:rPr lang="en-US" sz="1600" dirty="0" smtClean="0">
                <a:latin typeface="Calibri"/>
                <a:cs typeface="Calibri"/>
              </a:rPr>
              <a:t>Very important: never “peek” at the test set!</a:t>
            </a:r>
          </a:p>
          <a:p>
            <a:pPr lvl="1" eaLnBrk="1" hangingPunct="1">
              <a:lnSpc>
                <a:spcPct val="80000"/>
              </a:lnSpc>
            </a:pPr>
            <a:endParaRPr lang="en-US" sz="700" dirty="0" smtClean="0">
              <a:latin typeface="Calibri"/>
              <a:cs typeface="Calibri"/>
            </a:endParaRPr>
          </a:p>
          <a:p>
            <a:pPr eaLnBrk="1" hangingPunct="1">
              <a:lnSpc>
                <a:spcPct val="80000"/>
              </a:lnSpc>
            </a:pPr>
            <a:r>
              <a:rPr lang="en-US" sz="1800" dirty="0" smtClean="0">
                <a:latin typeface="Calibri"/>
                <a:cs typeface="Calibri"/>
              </a:rPr>
              <a:t>Evaluation</a:t>
            </a:r>
          </a:p>
          <a:p>
            <a:pPr lvl="1" eaLnBrk="1" hangingPunct="1">
              <a:lnSpc>
                <a:spcPct val="80000"/>
              </a:lnSpc>
            </a:pPr>
            <a:r>
              <a:rPr lang="en-US" sz="1600" dirty="0" smtClean="0">
                <a:latin typeface="Calibri"/>
                <a:cs typeface="Calibri"/>
              </a:rPr>
              <a:t>Accuracy: fraction of instances predicted correctly</a:t>
            </a:r>
          </a:p>
          <a:p>
            <a:pPr lvl="1" eaLnBrk="1" hangingPunct="1">
              <a:lnSpc>
                <a:spcPct val="80000"/>
              </a:lnSpc>
            </a:pPr>
            <a:endParaRPr lang="en-US" sz="1000" dirty="0" smtClean="0">
              <a:latin typeface="Calibri"/>
              <a:cs typeface="Calibri"/>
            </a:endParaRPr>
          </a:p>
          <a:p>
            <a:pPr eaLnBrk="1" hangingPunct="1">
              <a:lnSpc>
                <a:spcPct val="80000"/>
              </a:lnSpc>
            </a:pPr>
            <a:r>
              <a:rPr lang="en-US" sz="1800" dirty="0" err="1" smtClean="0">
                <a:latin typeface="Calibri"/>
                <a:cs typeface="Calibri"/>
              </a:rPr>
              <a:t>Overfitting</a:t>
            </a:r>
            <a:r>
              <a:rPr lang="en-US" sz="1800" dirty="0" smtClean="0">
                <a:latin typeface="Calibri"/>
                <a:cs typeface="Calibri"/>
              </a:rPr>
              <a:t> and generalization</a:t>
            </a:r>
          </a:p>
          <a:p>
            <a:pPr lvl="1" eaLnBrk="1" hangingPunct="1">
              <a:lnSpc>
                <a:spcPct val="80000"/>
              </a:lnSpc>
            </a:pPr>
            <a:r>
              <a:rPr lang="en-US" sz="1600" dirty="0" smtClean="0">
                <a:latin typeface="Calibri"/>
                <a:cs typeface="Calibri"/>
              </a:rPr>
              <a:t>Want a classifier which does well on </a:t>
            </a:r>
            <a:r>
              <a:rPr lang="en-US" sz="1600" i="1" dirty="0" smtClean="0">
                <a:latin typeface="Calibri"/>
                <a:cs typeface="Calibri"/>
              </a:rPr>
              <a:t>test</a:t>
            </a:r>
            <a:r>
              <a:rPr lang="en-US" sz="1600" dirty="0" smtClean="0">
                <a:latin typeface="Calibri"/>
                <a:cs typeface="Calibri"/>
              </a:rPr>
              <a:t> data</a:t>
            </a:r>
          </a:p>
          <a:p>
            <a:pPr lvl="1" eaLnBrk="1" hangingPunct="1">
              <a:lnSpc>
                <a:spcPct val="80000"/>
              </a:lnSpc>
            </a:pPr>
            <a:r>
              <a:rPr lang="en-US" sz="1600" dirty="0" err="1" smtClean="0">
                <a:latin typeface="Calibri"/>
                <a:cs typeface="Calibri"/>
              </a:rPr>
              <a:t>Overfitting</a:t>
            </a:r>
            <a:r>
              <a:rPr lang="en-US" sz="1600" dirty="0" smtClean="0">
                <a:latin typeface="Calibri"/>
                <a:cs typeface="Calibri"/>
              </a:rPr>
              <a:t>: fitting the training data very closely, but not generalizing well</a:t>
            </a:r>
          </a:p>
          <a:p>
            <a:pPr lvl="1" eaLnBrk="1" hangingPunct="1">
              <a:lnSpc>
                <a:spcPct val="80000"/>
              </a:lnSpc>
            </a:pPr>
            <a:r>
              <a:rPr lang="en-US" sz="1600" dirty="0" smtClean="0">
                <a:latin typeface="Calibri"/>
                <a:cs typeface="Calibri"/>
              </a:rPr>
              <a:t>We’ll investigate </a:t>
            </a:r>
            <a:r>
              <a:rPr lang="en-US" sz="1600" dirty="0" err="1" smtClean="0">
                <a:latin typeface="Calibri"/>
                <a:cs typeface="Calibri"/>
              </a:rPr>
              <a:t>overfitting</a:t>
            </a:r>
            <a:r>
              <a:rPr lang="en-US" sz="1600" dirty="0" smtClean="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431482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a:t>
            </a:r>
            <a:r>
              <a:rPr lang="en-US" dirty="0" err="1" smtClean="0"/>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20231650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smtClean="0"/>
              <a:t>Overfitting</a:t>
            </a:r>
            <a:endParaRPr lang="en-US" dirty="0" smtClean="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7953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98981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smtClean="0"/>
              <a:t>Posteriors determined by </a:t>
            </a:r>
            <a:r>
              <a:rPr lang="en-US" sz="2000" i="1" dirty="0" smtClean="0"/>
              <a:t>relative </a:t>
            </a:r>
            <a:r>
              <a:rPr lang="en-US" sz="2000" dirty="0" smtClean="0"/>
              <a:t>probabilities (odds ratios):</a:t>
            </a:r>
          </a:p>
          <a:p>
            <a:pPr eaLnBrk="1" hangingPunct="1"/>
            <a:endParaRPr lang="en-US" sz="2000" dirty="0" smtClean="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4189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smtClean="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smtClean="0">
              <a:latin typeface="Calibri"/>
              <a:ea typeface="ＭＳ Ｐゴシック" pitchFamily="34" charset="-128"/>
              <a:cs typeface="Calibri"/>
              <a:sym typeface="Wingdings" pitchFamily="2" charset="2"/>
            </a:endParaRPr>
          </a:p>
          <a:p>
            <a:pPr lvl="2"/>
            <a:endParaRPr lang="en-US" sz="16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Beyond the </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chain rule </a:t>
            </a:r>
            <a:r>
              <a:rPr lang="en-US" altLang="ja-JP" sz="1800" dirty="0" smtClean="0">
                <a:latin typeface="Calibri"/>
                <a:ea typeface="ＭＳ Ｐゴシック" pitchFamily="34" charset="-128"/>
                <a:cs typeface="Calibri"/>
                <a:sym typeface="Wingdings" pitchFamily="2" charset="2"/>
              </a:rPr>
              <a:t> </a:t>
            </a:r>
            <a:r>
              <a:rPr lang="en-US" altLang="ja-JP" sz="2400" dirty="0" smtClean="0">
                <a:latin typeface="Calibri"/>
                <a:ea typeface="ＭＳ Ｐゴシック" pitchFamily="34" charset="-128"/>
                <a:cs typeface="Calibri"/>
                <a:sym typeface="Wingdings" pitchFamily="2" charset="2"/>
              </a:rPr>
              <a:t>Bayes net</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 conditional independence assumptions</a:t>
            </a:r>
          </a:p>
          <a:p>
            <a:endParaRPr lang="en-US" altLang="ja-JP"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There are often additional conditional independences</a:t>
            </a:r>
          </a:p>
          <a:p>
            <a:pPr lvl="7"/>
            <a:endParaRPr lang="en-US"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They can be read off the graph</a:t>
            </a:r>
          </a:p>
          <a:p>
            <a:pPr lvl="4"/>
            <a:endParaRPr lang="en-US" sz="12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smtClean="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smtClean="0"/>
              <a:t>Relative frequency parameters will </a:t>
            </a:r>
            <a:r>
              <a:rPr lang="en-US" sz="2000" dirty="0" err="1" smtClean="0">
                <a:solidFill>
                  <a:srgbClr val="C00000"/>
                </a:solidFill>
              </a:rPr>
              <a:t>overfit</a:t>
            </a:r>
            <a:r>
              <a:rPr lang="en-US" sz="2000" dirty="0" smtClean="0"/>
              <a:t> the training data!</a:t>
            </a:r>
          </a:p>
          <a:p>
            <a:pPr lvl="1" eaLnBrk="1" hangingPunct="1">
              <a:lnSpc>
                <a:spcPct val="90000"/>
              </a:lnSpc>
            </a:pPr>
            <a:r>
              <a:rPr lang="en-US" sz="1800" dirty="0" smtClean="0"/>
              <a:t>Just because we never saw a 3 with pixel (15,15) on during training doesn’t mean we won’t see it at test time</a:t>
            </a:r>
          </a:p>
          <a:p>
            <a:pPr lvl="1" eaLnBrk="1" hangingPunct="1">
              <a:lnSpc>
                <a:spcPct val="90000"/>
              </a:lnSpc>
            </a:pPr>
            <a:r>
              <a:rPr lang="en-US" sz="1800" dirty="0" smtClean="0"/>
              <a:t>Unlikely that every occurrence of “minute” is 100% spam</a:t>
            </a:r>
          </a:p>
          <a:p>
            <a:pPr lvl="1" eaLnBrk="1" hangingPunct="1">
              <a:lnSpc>
                <a:spcPct val="90000"/>
              </a:lnSpc>
            </a:pPr>
            <a:r>
              <a:rPr lang="en-US" sz="1800" dirty="0" smtClean="0"/>
              <a:t>Unlikely that every occurrence of “seriously” is 100% ham</a:t>
            </a:r>
          </a:p>
          <a:p>
            <a:pPr lvl="1" eaLnBrk="1" hangingPunct="1">
              <a:lnSpc>
                <a:spcPct val="90000"/>
              </a:lnSpc>
            </a:pPr>
            <a:r>
              <a:rPr lang="en-US" sz="1800" dirty="0" smtClean="0"/>
              <a:t>What about all the words that don’t occur in the training set at all?</a:t>
            </a:r>
          </a:p>
          <a:p>
            <a:pPr lvl="1" eaLnBrk="1" hangingPunct="1">
              <a:lnSpc>
                <a:spcPct val="90000"/>
              </a:lnSpc>
            </a:pPr>
            <a:r>
              <a:rPr lang="en-US" sz="1800" dirty="0" smtClean="0"/>
              <a:t>In general, we can’t go around giving unseen events zero probability</a:t>
            </a:r>
          </a:p>
          <a:p>
            <a:pPr eaLnBrk="1" hangingPunct="1">
              <a:lnSpc>
                <a:spcPct val="90000"/>
              </a:lnSpc>
            </a:pPr>
            <a:endParaRPr lang="en-US" sz="2000" dirty="0" smtClean="0"/>
          </a:p>
          <a:p>
            <a:pPr eaLnBrk="1" hangingPunct="1">
              <a:lnSpc>
                <a:spcPct val="90000"/>
              </a:lnSpc>
            </a:pPr>
            <a:r>
              <a:rPr lang="en-US" sz="2000" dirty="0" smtClean="0"/>
              <a:t>As an extreme case, imagine using the entire email as the only feature</a:t>
            </a:r>
          </a:p>
          <a:p>
            <a:pPr lvl="1" eaLnBrk="1" hangingPunct="1">
              <a:lnSpc>
                <a:spcPct val="90000"/>
              </a:lnSpc>
            </a:pPr>
            <a:r>
              <a:rPr lang="en-US" sz="1800" dirty="0" smtClean="0"/>
              <a:t>Would get the training data perfect (if deterministic labeling)</a:t>
            </a:r>
          </a:p>
          <a:p>
            <a:pPr lvl="1" eaLnBrk="1" hangingPunct="1">
              <a:lnSpc>
                <a:spcPct val="90000"/>
              </a:lnSpc>
            </a:pPr>
            <a:r>
              <a:rPr lang="en-US" sz="1800" dirty="0" smtClean="0"/>
              <a:t>Wouldn’t </a:t>
            </a:r>
            <a:r>
              <a:rPr lang="en-US" sz="1800" i="1" dirty="0" smtClean="0"/>
              <a:t>generalize</a:t>
            </a:r>
            <a:r>
              <a:rPr lang="en-US" sz="1800" dirty="0" smtClean="0"/>
              <a:t> at all</a:t>
            </a:r>
          </a:p>
          <a:p>
            <a:pPr lvl="1" eaLnBrk="1" hangingPunct="1">
              <a:lnSpc>
                <a:spcPct val="90000"/>
              </a:lnSpc>
            </a:pPr>
            <a:r>
              <a:rPr lang="en-US" sz="1800" dirty="0" smtClean="0"/>
              <a:t>Just making the bag-of-words assumption gives us some generalization, but isn’t enough</a:t>
            </a:r>
          </a:p>
          <a:p>
            <a:pPr lvl="1" eaLnBrk="1" hangingPunct="1">
              <a:lnSpc>
                <a:spcPct val="90000"/>
              </a:lnSpc>
            </a:pPr>
            <a:endParaRPr lang="en-US" sz="1800" dirty="0" smtClean="0"/>
          </a:p>
          <a:p>
            <a:pPr eaLnBrk="1" hangingPunct="1">
              <a:lnSpc>
                <a:spcPct val="90000"/>
              </a:lnSpc>
            </a:pPr>
            <a:r>
              <a:rPr lang="en-US" sz="2000" dirty="0" smtClean="0"/>
              <a:t>To generalize better: we need to </a:t>
            </a:r>
            <a:r>
              <a:rPr lang="en-US" sz="2000" dirty="0" smtClean="0">
                <a:solidFill>
                  <a:srgbClr val="CC0000"/>
                </a:solidFill>
              </a:rPr>
              <a:t>smooth </a:t>
            </a:r>
            <a:r>
              <a:rPr lang="en-US" sz="2000" dirty="0" smtClean="0"/>
              <a:t>or </a:t>
            </a:r>
            <a:r>
              <a:rPr lang="en-US" sz="2000" dirty="0" smtClean="0">
                <a:solidFill>
                  <a:srgbClr val="CC0000"/>
                </a:solidFill>
              </a:rPr>
              <a:t>regularize </a:t>
            </a:r>
            <a:r>
              <a:rPr lang="en-US" sz="2000" dirty="0" smtClean="0"/>
              <a:t>the estimates</a:t>
            </a:r>
          </a:p>
        </p:txBody>
      </p:sp>
    </p:spTree>
    <p:extLst>
      <p:ext uri="{BB962C8B-B14F-4D97-AF65-F5344CB8AC3E}">
        <p14:creationId xmlns:p14="http://schemas.microsoft.com/office/powerpoint/2010/main" val="12816539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a:t>
            </a:r>
            <a:endParaRPr lang="en-US" dirty="0"/>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14967397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smtClean="0"/>
              <a:t>Estimating the distribution of a random variable</a:t>
            </a:r>
          </a:p>
          <a:p>
            <a:pPr lvl="1" eaLnBrk="1" hangingPunct="1">
              <a:lnSpc>
                <a:spcPct val="80000"/>
              </a:lnSpc>
            </a:pPr>
            <a:endParaRPr lang="en-US" sz="900" i="1" dirty="0" smtClean="0"/>
          </a:p>
          <a:p>
            <a:pPr eaLnBrk="1" hangingPunct="1">
              <a:lnSpc>
                <a:spcPct val="80000"/>
              </a:lnSpc>
            </a:pPr>
            <a:r>
              <a:rPr lang="en-US" sz="2400" i="1" dirty="0" smtClean="0"/>
              <a:t>Elicitation:</a:t>
            </a:r>
            <a:r>
              <a:rPr lang="en-US" sz="2400" dirty="0" smtClean="0"/>
              <a:t> ask a human (why is this hard?)</a:t>
            </a:r>
          </a:p>
          <a:p>
            <a:pPr lvl="4" eaLnBrk="1" hangingPunct="1">
              <a:lnSpc>
                <a:spcPct val="80000"/>
              </a:lnSpc>
            </a:pPr>
            <a:endParaRPr lang="en-US" sz="1200" i="1" dirty="0" smtClean="0"/>
          </a:p>
          <a:p>
            <a:pPr eaLnBrk="1" hangingPunct="1">
              <a:lnSpc>
                <a:spcPct val="80000"/>
              </a:lnSpc>
            </a:pPr>
            <a:r>
              <a:rPr lang="en-US" sz="2400" i="1" dirty="0" smtClean="0"/>
              <a:t>Empirically: </a:t>
            </a:r>
            <a:r>
              <a:rPr lang="en-US" sz="2400" dirty="0" smtClean="0"/>
              <a:t>use training data (learning!)</a:t>
            </a:r>
          </a:p>
          <a:p>
            <a:pPr lvl="1" eaLnBrk="1" hangingPunct="1">
              <a:lnSpc>
                <a:spcPct val="80000"/>
              </a:lnSpc>
            </a:pPr>
            <a:r>
              <a:rPr lang="en-US" sz="2000" dirty="0" smtClean="0"/>
              <a:t>E.g.: for each outcome x, look at the </a:t>
            </a:r>
            <a:r>
              <a:rPr lang="en-US" sz="2000" i="1" dirty="0" smtClean="0">
                <a:solidFill>
                  <a:srgbClr val="CC0000"/>
                </a:solidFill>
              </a:rPr>
              <a:t>empirical rate</a:t>
            </a:r>
            <a:r>
              <a:rPr lang="en-US" sz="2000" dirty="0" smtClean="0"/>
              <a:t> of that value:</a:t>
            </a:r>
          </a:p>
          <a:p>
            <a:pPr lvl="1" eaLnBrk="1" hangingPunct="1">
              <a:lnSpc>
                <a:spcPct val="80000"/>
              </a:lnSpc>
            </a:pPr>
            <a:endParaRPr lang="en-US" sz="2000" dirty="0" smtClean="0"/>
          </a:p>
          <a:p>
            <a:pPr lvl="1" eaLnBrk="1" hangingPunct="1">
              <a:lnSpc>
                <a:spcPct val="80000"/>
              </a:lnSpc>
            </a:pPr>
            <a:endParaRPr lang="en-US" sz="2000" dirty="0" smtClean="0"/>
          </a:p>
          <a:p>
            <a:pPr eaLnBrk="1" hangingPunct="1">
              <a:lnSpc>
                <a:spcPct val="80000"/>
              </a:lnSpc>
            </a:pPr>
            <a:endParaRPr lang="en-US" sz="2000" dirty="0" smtClean="0">
              <a:solidFill>
                <a:schemeClr val="tx1"/>
              </a:solidFill>
            </a:endParaRPr>
          </a:p>
          <a:p>
            <a:pPr eaLnBrk="1" hangingPunct="1">
              <a:lnSpc>
                <a:spcPct val="80000"/>
              </a:lnSpc>
            </a:pPr>
            <a:endParaRPr lang="en-US" sz="2000" dirty="0" smtClean="0">
              <a:solidFill>
                <a:schemeClr val="tx1"/>
              </a:solidFill>
            </a:endParaRPr>
          </a:p>
          <a:p>
            <a:pPr lvl="1" eaLnBrk="1" hangingPunct="1">
              <a:lnSpc>
                <a:spcPct val="80000"/>
              </a:lnSpc>
            </a:pPr>
            <a:r>
              <a:rPr lang="en-US" sz="2000" dirty="0" smtClean="0"/>
              <a:t>This is the estimate that maximizes the </a:t>
            </a:r>
            <a:r>
              <a:rPr lang="en-US" sz="2000" i="1" dirty="0" smtClean="0">
                <a:solidFill>
                  <a:srgbClr val="CC0000"/>
                </a:solidFill>
              </a:rPr>
              <a:t>likelihood of the data</a:t>
            </a:r>
            <a:endParaRPr lang="en-US" sz="2000" dirty="0" smtClean="0"/>
          </a:p>
          <a:p>
            <a:pPr lvl="1" eaLnBrk="1" hangingPunct="1">
              <a:lnSpc>
                <a:spcPct val="80000"/>
              </a:lnSpc>
            </a:pPr>
            <a:endParaRPr lang="en-US" sz="1900" dirty="0" smtClean="0"/>
          </a:p>
          <a:p>
            <a:pPr eaLnBrk="1" hangingPunct="1">
              <a:lnSpc>
                <a:spcPct val="80000"/>
              </a:lnSpc>
            </a:pPr>
            <a:endParaRPr lang="en-US" sz="2400" i="1" dirty="0" smtClean="0"/>
          </a:p>
          <a:p>
            <a:pPr eaLnBrk="1" hangingPunct="1">
              <a:lnSpc>
                <a:spcPct val="80000"/>
              </a:lnSpc>
            </a:pPr>
            <a:endParaRPr lang="en-US" sz="2400" i="1" dirty="0" smtClean="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815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smtClean="0"/>
              <a:t>Relative frequencies are the maximum likelihood estimates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a:lnSpc>
                <a:spcPct val="90000"/>
              </a:lnSpc>
            </a:pPr>
            <a:endParaRPr lang="en-US" sz="2000" dirty="0" smtClean="0"/>
          </a:p>
          <a:p>
            <a:pPr lvl="1">
              <a:lnSpc>
                <a:spcPct val="90000"/>
              </a:lnSpc>
            </a:pPr>
            <a:endParaRPr lang="en-US" sz="2000" dirty="0" smtClean="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71708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Unseen Events</a:t>
            </a:r>
            <a:endParaRPr lang="en-US" dirty="0"/>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125831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smtClean="0">
                <a:latin typeface="Calibri"/>
                <a:cs typeface="Calibri"/>
              </a:rPr>
              <a:t>Laplace’s estimate:</a:t>
            </a:r>
          </a:p>
          <a:p>
            <a:pPr lvl="1" eaLnBrk="1" hangingPunct="1"/>
            <a:r>
              <a:rPr lang="en-US" sz="2000" dirty="0" smtClean="0">
                <a:latin typeface="Calibri"/>
                <a:cs typeface="Calibri"/>
              </a:rPr>
              <a:t>Pretend you saw every outcome once more than you actually did</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Can derive this estimate with </a:t>
            </a:r>
            <a:r>
              <a:rPr lang="en-US" sz="2000" i="1" dirty="0" err="1" smtClean="0">
                <a:latin typeface="Calibri"/>
                <a:cs typeface="Calibri"/>
              </a:rPr>
              <a:t>Dirichlet</a:t>
            </a:r>
            <a:r>
              <a:rPr lang="en-US" sz="2000" i="1" dirty="0" smtClean="0">
                <a:latin typeface="Calibri"/>
                <a:cs typeface="Calibri"/>
              </a:rPr>
              <a:t> priors</a:t>
            </a:r>
            <a:endParaRPr lang="en-US" sz="2400" dirty="0" smtClean="0">
              <a:latin typeface="Calibri"/>
              <a:cs typeface="Calibri"/>
            </a:endParaRPr>
          </a:p>
          <a:p>
            <a:pPr eaLnBrk="1" hangingPunct="1"/>
            <a:endParaRPr lang="en-US" sz="2400" dirty="0" smtClean="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388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smtClean="0">
                <a:latin typeface="Calibri"/>
                <a:cs typeface="Calibri"/>
              </a:rPr>
              <a:t>Laplace’s estimate (extended):</a:t>
            </a:r>
          </a:p>
          <a:p>
            <a:pPr lvl="1" eaLnBrk="1" hangingPunct="1">
              <a:lnSpc>
                <a:spcPct val="90000"/>
              </a:lnSpc>
            </a:pPr>
            <a:r>
              <a:rPr lang="en-US" sz="2000" dirty="0" smtClean="0">
                <a:latin typeface="Calibri"/>
                <a:cs typeface="Calibri"/>
              </a:rPr>
              <a:t>Pretend you saw every outcome k extra times</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r>
              <a:rPr lang="en-US" sz="2000" dirty="0" smtClean="0">
                <a:latin typeface="Calibri"/>
                <a:cs typeface="Calibri"/>
              </a:rPr>
              <a:t>What’s Laplace with k = 0?</a:t>
            </a:r>
          </a:p>
          <a:p>
            <a:pPr lvl="1" eaLnBrk="1" hangingPunct="1">
              <a:lnSpc>
                <a:spcPct val="90000"/>
              </a:lnSpc>
            </a:pPr>
            <a:r>
              <a:rPr lang="en-US" sz="2000" dirty="0" smtClean="0">
                <a:latin typeface="Calibri"/>
                <a:cs typeface="Calibri"/>
              </a:rPr>
              <a:t>k is the </a:t>
            </a:r>
            <a:r>
              <a:rPr lang="en-US" sz="2000" dirty="0" smtClean="0">
                <a:solidFill>
                  <a:srgbClr val="CC0000"/>
                </a:solidFill>
                <a:latin typeface="Calibri"/>
                <a:cs typeface="Calibri"/>
              </a:rPr>
              <a:t>strength</a:t>
            </a:r>
            <a:r>
              <a:rPr lang="en-US" sz="2000" dirty="0" smtClean="0">
                <a:latin typeface="Calibri"/>
                <a:cs typeface="Calibri"/>
              </a:rPr>
              <a:t> of the prior</a:t>
            </a:r>
          </a:p>
          <a:p>
            <a:pPr lvl="1" eaLnBrk="1" hangingPunct="1">
              <a:lnSpc>
                <a:spcPct val="90000"/>
              </a:lnSpc>
            </a:pPr>
            <a:endParaRPr lang="en-US" sz="2000" dirty="0" smtClean="0">
              <a:latin typeface="Calibri"/>
              <a:cs typeface="Calibri"/>
            </a:endParaRPr>
          </a:p>
          <a:p>
            <a:pPr eaLnBrk="1" hangingPunct="1">
              <a:lnSpc>
                <a:spcPct val="90000"/>
              </a:lnSpc>
            </a:pPr>
            <a:r>
              <a:rPr lang="en-US" sz="2400" dirty="0" smtClean="0">
                <a:latin typeface="Calibri"/>
                <a:cs typeface="Calibri"/>
              </a:rPr>
              <a:t>Laplace for conditionals:</a:t>
            </a:r>
          </a:p>
          <a:p>
            <a:pPr lvl="1" eaLnBrk="1" hangingPunct="1">
              <a:lnSpc>
                <a:spcPct val="90000"/>
              </a:lnSpc>
            </a:pPr>
            <a:r>
              <a:rPr lang="en-US" sz="2000" dirty="0" smtClean="0">
                <a:latin typeface="Calibri"/>
                <a:cs typeface="Calibri"/>
              </a:rPr>
              <a:t>Smooth each condition independently:</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eaLnBrk="1" hangingPunct="1">
              <a:lnSpc>
                <a:spcPct val="90000"/>
              </a:lnSpc>
            </a:pPr>
            <a:endParaRPr lang="en-US" sz="2400" dirty="0" smtClean="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9981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smtClean="0"/>
              <a:t>In practice, Laplace often performs poorly for P(X|Y):</a:t>
            </a:r>
          </a:p>
          <a:p>
            <a:pPr lvl="1" eaLnBrk="1" hangingPunct="1">
              <a:lnSpc>
                <a:spcPct val="80000"/>
              </a:lnSpc>
            </a:pPr>
            <a:r>
              <a:rPr lang="en-US" sz="2000" dirty="0" smtClean="0"/>
              <a:t>When |X| is very large</a:t>
            </a:r>
          </a:p>
          <a:p>
            <a:pPr lvl="1" eaLnBrk="1" hangingPunct="1">
              <a:lnSpc>
                <a:spcPct val="80000"/>
              </a:lnSpc>
            </a:pPr>
            <a:r>
              <a:rPr lang="en-US" sz="2000" dirty="0" smtClean="0"/>
              <a:t>When |Y| is very large</a:t>
            </a:r>
          </a:p>
          <a:p>
            <a:pPr lvl="1" eaLnBrk="1" hangingPunct="1">
              <a:lnSpc>
                <a:spcPct val="80000"/>
              </a:lnSpc>
            </a:pPr>
            <a:endParaRPr lang="en-US" sz="2000" dirty="0" smtClean="0"/>
          </a:p>
          <a:p>
            <a:pPr eaLnBrk="1" hangingPunct="1">
              <a:lnSpc>
                <a:spcPct val="80000"/>
              </a:lnSpc>
            </a:pPr>
            <a:r>
              <a:rPr lang="en-US" sz="2400" dirty="0" smtClean="0"/>
              <a:t>Another option: linear interpolation</a:t>
            </a:r>
          </a:p>
          <a:p>
            <a:pPr lvl="1" eaLnBrk="1" hangingPunct="1">
              <a:lnSpc>
                <a:spcPct val="80000"/>
              </a:lnSpc>
            </a:pPr>
            <a:r>
              <a:rPr lang="en-US" sz="2000" dirty="0" smtClean="0"/>
              <a:t>Also get the empirical P(X) from the data</a:t>
            </a:r>
          </a:p>
          <a:p>
            <a:pPr lvl="1" eaLnBrk="1" hangingPunct="1">
              <a:lnSpc>
                <a:spcPct val="80000"/>
              </a:lnSpc>
            </a:pPr>
            <a:r>
              <a:rPr lang="en-US" sz="2000" dirty="0" smtClean="0"/>
              <a:t>Make sure the estimate of P(X|Y) isn’t too different from the empirical P(X)</a:t>
            </a:r>
          </a:p>
          <a:p>
            <a:pPr eaLnBrk="1" hangingPunct="1">
              <a:lnSpc>
                <a:spcPct val="80000"/>
              </a:lnSpc>
            </a:pPr>
            <a:endParaRPr lang="en-US" sz="2400" dirty="0" smtClean="0"/>
          </a:p>
          <a:p>
            <a:pPr eaLnBrk="1" hangingPunct="1">
              <a:lnSpc>
                <a:spcPct val="80000"/>
              </a:lnSpc>
            </a:pPr>
            <a:endParaRPr lang="en-US" sz="2400" dirty="0" smtClean="0"/>
          </a:p>
          <a:p>
            <a:pPr lvl="1" eaLnBrk="1" hangingPunct="1">
              <a:lnSpc>
                <a:spcPct val="80000"/>
              </a:lnSpc>
            </a:pPr>
            <a:endParaRPr lang="en-US" sz="2000" dirty="0" smtClean="0"/>
          </a:p>
          <a:p>
            <a:pPr lvl="1" eaLnBrk="1" hangingPunct="1">
              <a:lnSpc>
                <a:spcPct val="80000"/>
              </a:lnSpc>
            </a:pPr>
            <a:r>
              <a:rPr lang="en-US" sz="2000" dirty="0" smtClean="0"/>
              <a:t>What if </a:t>
            </a:r>
            <a:r>
              <a:rPr lang="en-US" sz="2400" dirty="0" smtClean="0">
                <a:sym typeface="Symbol" pitchFamily="18" charset="2"/>
              </a:rPr>
              <a:t></a:t>
            </a:r>
            <a:r>
              <a:rPr lang="en-US" sz="2000" dirty="0" smtClean="0">
                <a:sym typeface="Symbol" pitchFamily="18" charset="2"/>
              </a:rPr>
              <a:t> </a:t>
            </a:r>
            <a:r>
              <a:rPr lang="en-US" sz="2000" dirty="0" smtClean="0"/>
              <a:t>is 0?  1?</a:t>
            </a:r>
          </a:p>
          <a:p>
            <a:pPr eaLnBrk="1" hangingPunct="1">
              <a:lnSpc>
                <a:spcPct val="80000"/>
              </a:lnSpc>
            </a:pPr>
            <a:endParaRPr lang="en-US" sz="2400" dirty="0" smtClean="0"/>
          </a:p>
          <a:p>
            <a:pPr eaLnBrk="1" hangingPunct="1">
              <a:lnSpc>
                <a:spcPct val="80000"/>
              </a:lnSpc>
            </a:pPr>
            <a:r>
              <a:rPr lang="en-US" sz="2400" dirty="0" smtClean="0"/>
              <a:t>For even better ways to estimate parameters, take CIS 530 next semester.  </a:t>
            </a:r>
            <a:r>
              <a:rPr lang="en-US" sz="2400" dirty="0" smtClean="0">
                <a:sym typeface="Wingdings"/>
              </a:rPr>
              <a:t></a:t>
            </a:r>
            <a:endParaRPr lang="en-US" sz="2400" dirty="0" smtClean="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207982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Real NB: Smoothing</a:t>
            </a:r>
          </a:p>
        </p:txBody>
      </p:sp>
      <p:sp>
        <p:nvSpPr>
          <p:cNvPr id="30723" name="Rectangle 3"/>
          <p:cNvSpPr>
            <a:spLocks noGrp="1" noChangeArrowheads="1"/>
          </p:cNvSpPr>
          <p:nvPr>
            <p:ph idx="1"/>
          </p:nvPr>
        </p:nvSpPr>
        <p:spPr/>
        <p:txBody>
          <a:bodyPr/>
          <a:lstStyle/>
          <a:p>
            <a:pPr eaLnBrk="1" hangingPunct="1"/>
            <a:r>
              <a:rPr lang="en-US" sz="2400" dirty="0" smtClean="0"/>
              <a:t>For real classification problems, smoothing is critical</a:t>
            </a:r>
          </a:p>
          <a:p>
            <a:pPr eaLnBrk="1" hangingPunct="1"/>
            <a:r>
              <a:rPr lang="en-US" sz="2400" dirty="0" smtClean="0"/>
              <a:t>New odds ratios:</a:t>
            </a:r>
          </a:p>
        </p:txBody>
      </p:sp>
      <p:sp>
        <p:nvSpPr>
          <p:cNvPr id="30724" name="Text Box 4"/>
          <p:cNvSpPr txBox="1">
            <a:spLocks noChangeArrowheads="1"/>
          </p:cNvSpPr>
          <p:nvPr/>
        </p:nvSpPr>
        <p:spPr bwMode="auto">
          <a:xfrm>
            <a:off x="1600200" y="3690938"/>
            <a:ext cx="25146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helvetica : 11.4</a:t>
            </a:r>
          </a:p>
          <a:p>
            <a:r>
              <a:rPr lang="en-US">
                <a:latin typeface="Courier New" pitchFamily="49" charset="0"/>
              </a:rPr>
              <a:t>seems     : 10.8</a:t>
            </a:r>
          </a:p>
          <a:p>
            <a:r>
              <a:rPr lang="en-US">
                <a:latin typeface="Courier New" pitchFamily="49" charset="0"/>
              </a:rPr>
              <a:t>group     : 10.2</a:t>
            </a:r>
          </a:p>
          <a:p>
            <a:r>
              <a:rPr lang="en-US">
                <a:latin typeface="Courier New" pitchFamily="49" charset="0"/>
              </a:rPr>
              <a:t>ago       :  8.4</a:t>
            </a:r>
          </a:p>
          <a:p>
            <a:r>
              <a:rPr lang="en-US">
                <a:latin typeface="Courier New" pitchFamily="49" charset="0"/>
              </a:rPr>
              <a:t>areas     :  8.3</a:t>
            </a:r>
          </a:p>
          <a:p>
            <a:r>
              <a:rPr lang="en-US">
                <a:latin typeface="Courier New" pitchFamily="49" charset="0"/>
              </a:rPr>
              <a:t>...</a:t>
            </a:r>
          </a:p>
        </p:txBody>
      </p:sp>
      <p:sp>
        <p:nvSpPr>
          <p:cNvPr id="30725" name="Text Box 5"/>
          <p:cNvSpPr txBox="1">
            <a:spLocks noChangeArrowheads="1"/>
          </p:cNvSpPr>
          <p:nvPr/>
        </p:nvSpPr>
        <p:spPr bwMode="auto">
          <a:xfrm>
            <a:off x="4876800" y="3690938"/>
            <a:ext cx="24384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verdana : 28.8</a:t>
            </a:r>
          </a:p>
          <a:p>
            <a:r>
              <a:rPr lang="en-US">
                <a:latin typeface="Courier New" pitchFamily="49" charset="0"/>
              </a:rPr>
              <a:t>Credit  : 28.4</a:t>
            </a:r>
          </a:p>
          <a:p>
            <a:r>
              <a:rPr lang="en-US">
                <a:latin typeface="Courier New" pitchFamily="49" charset="0"/>
              </a:rPr>
              <a:t>ORDER   : 27.2</a:t>
            </a:r>
          </a:p>
          <a:p>
            <a:r>
              <a:rPr lang="en-US">
                <a:latin typeface="Courier New" pitchFamily="49" charset="0"/>
              </a:rPr>
              <a:t>&lt;FONT&gt;  : 26.9</a:t>
            </a:r>
          </a:p>
          <a:p>
            <a:r>
              <a:rPr lang="en-US">
                <a:latin typeface="Courier New" pitchFamily="49" charset="0"/>
              </a:rPr>
              <a:t>money   : 26.5</a:t>
            </a:r>
          </a:p>
          <a:p>
            <a:r>
              <a:rPr lang="en-US">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9333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a:t>
            </a:r>
            <a:endParaRPr lang="en-US"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763389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smtClean="0">
                <a:latin typeface="Calibri"/>
                <a:cs typeface="Calibri"/>
              </a:rPr>
              <a:t>Now we’ve got two kinds of unknowns</a:t>
            </a:r>
          </a:p>
          <a:p>
            <a:pPr lvl="1" eaLnBrk="1" hangingPunct="1">
              <a:lnSpc>
                <a:spcPct val="80000"/>
              </a:lnSpc>
            </a:pPr>
            <a:r>
              <a:rPr lang="en-US" sz="2400" dirty="0" smtClean="0">
                <a:latin typeface="Calibri"/>
                <a:cs typeface="Calibri"/>
              </a:rPr>
              <a:t>Parameters: the probabilities P(X|Y), P(Y)</a:t>
            </a:r>
          </a:p>
          <a:p>
            <a:pPr lvl="1" eaLnBrk="1" hangingPunct="1">
              <a:lnSpc>
                <a:spcPct val="80000"/>
              </a:lnSpc>
            </a:pPr>
            <a:r>
              <a:rPr lang="en-US" sz="2400" dirty="0" err="1" smtClean="0">
                <a:latin typeface="Calibri"/>
                <a:cs typeface="Calibri"/>
              </a:rPr>
              <a:t>Hyperparameters</a:t>
            </a:r>
            <a:r>
              <a:rPr lang="en-US" sz="2400" dirty="0" smtClean="0">
                <a:latin typeface="Calibri"/>
                <a:cs typeface="Calibri"/>
              </a:rPr>
              <a:t>: e.g. the amount / type of smoothing to do, k, </a:t>
            </a:r>
            <a:r>
              <a:rPr lang="en-US" sz="2400" dirty="0" smtClean="0">
                <a:latin typeface="Calibri"/>
                <a:cs typeface="Calibri"/>
                <a:sym typeface="Symbol" pitchFamily="18" charset="2"/>
              </a:rPr>
              <a:t></a:t>
            </a:r>
          </a:p>
          <a:p>
            <a:pPr lvl="1" eaLnBrk="1" hangingPunct="1">
              <a:lnSpc>
                <a:spcPct val="80000"/>
              </a:lnSpc>
            </a:pPr>
            <a:endParaRPr lang="en-US" sz="2400" dirty="0" smtClean="0">
              <a:latin typeface="Calibri"/>
              <a:cs typeface="Calibri"/>
              <a:sym typeface="Symbol" pitchFamily="18" charset="2"/>
            </a:endParaRPr>
          </a:p>
          <a:p>
            <a:pPr eaLnBrk="1" hangingPunct="1">
              <a:lnSpc>
                <a:spcPct val="80000"/>
              </a:lnSpc>
            </a:pPr>
            <a:r>
              <a:rPr lang="en-US" sz="2800" dirty="0" smtClean="0">
                <a:latin typeface="Calibri"/>
                <a:cs typeface="Calibri"/>
                <a:sym typeface="Symbol" pitchFamily="18" charset="2"/>
              </a:rPr>
              <a:t>What should we learn where?</a:t>
            </a:r>
          </a:p>
          <a:p>
            <a:pPr lvl="1" eaLnBrk="1" hangingPunct="1">
              <a:lnSpc>
                <a:spcPct val="80000"/>
              </a:lnSpc>
            </a:pPr>
            <a:r>
              <a:rPr lang="en-US" sz="2400" dirty="0" smtClean="0">
                <a:latin typeface="Calibri"/>
                <a:cs typeface="Calibri"/>
                <a:sym typeface="Symbol" pitchFamily="18" charset="2"/>
              </a:rPr>
              <a:t>Learn parameters from training data</a:t>
            </a:r>
          </a:p>
          <a:p>
            <a:pPr lvl="1" eaLnBrk="1" hangingPunct="1">
              <a:lnSpc>
                <a:spcPct val="80000"/>
              </a:lnSpc>
            </a:pPr>
            <a:r>
              <a:rPr lang="en-US" sz="2400" dirty="0" smtClean="0">
                <a:latin typeface="Calibri"/>
                <a:cs typeface="Calibri"/>
                <a:sym typeface="Symbol" pitchFamily="18" charset="2"/>
              </a:rPr>
              <a:t>Tune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on different data</a:t>
            </a:r>
          </a:p>
          <a:p>
            <a:pPr lvl="2" eaLnBrk="1" hangingPunct="1">
              <a:lnSpc>
                <a:spcPct val="80000"/>
              </a:lnSpc>
            </a:pPr>
            <a:r>
              <a:rPr lang="en-US" sz="2000" dirty="0" smtClean="0">
                <a:latin typeface="Calibri"/>
                <a:cs typeface="Calibri"/>
                <a:sym typeface="Symbol" pitchFamily="18" charset="2"/>
              </a:rPr>
              <a:t>Why?</a:t>
            </a:r>
          </a:p>
          <a:p>
            <a:pPr lvl="1" eaLnBrk="1" hangingPunct="1">
              <a:lnSpc>
                <a:spcPct val="80000"/>
              </a:lnSpc>
            </a:pPr>
            <a:r>
              <a:rPr lang="en-US" sz="2400" dirty="0" smtClean="0">
                <a:latin typeface="Calibri"/>
                <a:cs typeface="Calibri"/>
                <a:sym typeface="Symbol" pitchFamily="18" charset="2"/>
              </a:rPr>
              <a:t>For each value of the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train and test on the held-out data</a:t>
            </a:r>
          </a:p>
          <a:p>
            <a:pPr lvl="1" eaLnBrk="1" hangingPunct="1">
              <a:lnSpc>
                <a:spcPct val="80000"/>
              </a:lnSpc>
            </a:pPr>
            <a:r>
              <a:rPr lang="en-US" sz="2400" dirty="0" smtClean="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2195991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714530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smtClean="0"/>
              <a:t>Examples of errors</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46744762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smtClean="0"/>
              <a:t>Need more features– words aren’t enough!</a:t>
            </a:r>
          </a:p>
          <a:p>
            <a:pPr lvl="1" eaLnBrk="1" hangingPunct="1">
              <a:lnSpc>
                <a:spcPct val="80000"/>
              </a:lnSpc>
            </a:pPr>
            <a:r>
              <a:rPr lang="en-US" sz="2000" dirty="0" smtClean="0"/>
              <a:t>Have you emailed the sender before?</a:t>
            </a:r>
          </a:p>
          <a:p>
            <a:pPr lvl="1" eaLnBrk="1" hangingPunct="1">
              <a:lnSpc>
                <a:spcPct val="80000"/>
              </a:lnSpc>
            </a:pPr>
            <a:r>
              <a:rPr lang="en-US" sz="2000" dirty="0" smtClean="0"/>
              <a:t>Have 1K other people just gotten the same email?</a:t>
            </a:r>
          </a:p>
          <a:p>
            <a:pPr lvl="1" eaLnBrk="1" hangingPunct="1">
              <a:lnSpc>
                <a:spcPct val="80000"/>
              </a:lnSpc>
            </a:pPr>
            <a:r>
              <a:rPr lang="en-US" sz="2000" dirty="0" smtClean="0"/>
              <a:t>Is the sending information consistent? </a:t>
            </a:r>
          </a:p>
          <a:p>
            <a:pPr lvl="1" eaLnBrk="1" hangingPunct="1">
              <a:lnSpc>
                <a:spcPct val="80000"/>
              </a:lnSpc>
            </a:pPr>
            <a:r>
              <a:rPr lang="en-US" sz="2000" dirty="0" smtClean="0"/>
              <a:t>Is the email in ALL CAPS?</a:t>
            </a:r>
          </a:p>
          <a:p>
            <a:pPr lvl="1" eaLnBrk="1" hangingPunct="1">
              <a:lnSpc>
                <a:spcPct val="80000"/>
              </a:lnSpc>
            </a:pPr>
            <a:r>
              <a:rPr lang="en-US" sz="2000" dirty="0" smtClean="0"/>
              <a:t>Do inline URLs point where they say they point?</a:t>
            </a:r>
          </a:p>
          <a:p>
            <a:pPr lvl="1" eaLnBrk="1" hangingPunct="1">
              <a:lnSpc>
                <a:spcPct val="80000"/>
              </a:lnSpc>
            </a:pPr>
            <a:r>
              <a:rPr lang="en-US" sz="2000" dirty="0" smtClean="0"/>
              <a:t>Does the email address you by (your) name?</a:t>
            </a:r>
          </a:p>
          <a:p>
            <a:pPr eaLnBrk="1" hangingPunct="1">
              <a:lnSpc>
                <a:spcPct val="80000"/>
              </a:lnSpc>
            </a:pPr>
            <a:endParaRPr lang="en-US" sz="2400" dirty="0" smtClean="0"/>
          </a:p>
          <a:p>
            <a:pPr eaLnBrk="1" hangingPunct="1">
              <a:lnSpc>
                <a:spcPct val="80000"/>
              </a:lnSpc>
            </a:pPr>
            <a:r>
              <a:rPr lang="en-US" sz="2400" dirty="0" smtClean="0"/>
              <a:t>Can add these information sources as new variables in the NB model</a:t>
            </a:r>
          </a:p>
          <a:p>
            <a:pPr eaLnBrk="1" hangingPunct="1">
              <a:lnSpc>
                <a:spcPct val="80000"/>
              </a:lnSpc>
            </a:pPr>
            <a:endParaRPr lang="en-US" sz="2400" dirty="0" smtClean="0"/>
          </a:p>
          <a:p>
            <a:pPr eaLnBrk="1" hangingPunct="1">
              <a:lnSpc>
                <a:spcPct val="80000"/>
              </a:lnSpc>
            </a:pPr>
            <a:r>
              <a:rPr lang="en-US" sz="2400" dirty="0" smtClean="0"/>
              <a:t>Next class we’ll talk about classifiers which let you easily add arbitrary features more easily</a:t>
            </a:r>
          </a:p>
          <a:p>
            <a:pPr eaLnBrk="1" hangingPunct="1">
              <a:lnSpc>
                <a:spcPct val="80000"/>
              </a:lnSpc>
            </a:pPr>
            <a:endParaRPr lang="en-US" sz="24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0526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smtClean="0"/>
              <a:t>First step: get a </a:t>
            </a:r>
            <a:r>
              <a:rPr lang="en-US" sz="2400" smtClean="0">
                <a:solidFill>
                  <a:srgbClr val="CC0000"/>
                </a:solidFill>
              </a:rPr>
              <a:t>baseline</a:t>
            </a:r>
          </a:p>
          <a:p>
            <a:pPr lvl="1" eaLnBrk="1" hangingPunct="1">
              <a:lnSpc>
                <a:spcPct val="80000"/>
              </a:lnSpc>
            </a:pPr>
            <a:r>
              <a:rPr lang="en-US" sz="2000" smtClean="0"/>
              <a:t>Baselines are very simple “straw man” procedures</a:t>
            </a:r>
          </a:p>
          <a:p>
            <a:pPr lvl="1" eaLnBrk="1" hangingPunct="1">
              <a:lnSpc>
                <a:spcPct val="80000"/>
              </a:lnSpc>
            </a:pPr>
            <a:r>
              <a:rPr lang="en-US" sz="2000" smtClean="0"/>
              <a:t>Help determine how hard the task is</a:t>
            </a:r>
          </a:p>
          <a:p>
            <a:pPr lvl="1" eaLnBrk="1" hangingPunct="1">
              <a:lnSpc>
                <a:spcPct val="80000"/>
              </a:lnSpc>
            </a:pPr>
            <a:r>
              <a:rPr lang="en-US" sz="2000" smtClean="0"/>
              <a:t>Help know what a “good” accuracy is</a:t>
            </a:r>
          </a:p>
          <a:p>
            <a:pPr eaLnBrk="1" hangingPunct="1">
              <a:lnSpc>
                <a:spcPct val="80000"/>
              </a:lnSpc>
            </a:pPr>
            <a:endParaRPr lang="en-US" sz="2400" smtClean="0"/>
          </a:p>
          <a:p>
            <a:pPr eaLnBrk="1" hangingPunct="1">
              <a:lnSpc>
                <a:spcPct val="80000"/>
              </a:lnSpc>
            </a:pPr>
            <a:r>
              <a:rPr lang="en-US" sz="2400" smtClean="0"/>
              <a:t>Weak baseline: most frequent label classifier</a:t>
            </a:r>
          </a:p>
          <a:p>
            <a:pPr lvl="1" eaLnBrk="1" hangingPunct="1">
              <a:lnSpc>
                <a:spcPct val="80000"/>
              </a:lnSpc>
            </a:pPr>
            <a:r>
              <a:rPr lang="en-US" sz="2000" smtClean="0"/>
              <a:t>Gives all test instances whatever label was most common in the training set</a:t>
            </a:r>
          </a:p>
          <a:p>
            <a:pPr lvl="1" eaLnBrk="1" hangingPunct="1">
              <a:lnSpc>
                <a:spcPct val="80000"/>
              </a:lnSpc>
            </a:pPr>
            <a:r>
              <a:rPr lang="en-US" sz="2000" smtClean="0"/>
              <a:t>E.g. for spam filtering, might label everything as ham</a:t>
            </a:r>
          </a:p>
          <a:p>
            <a:pPr lvl="1" eaLnBrk="1" hangingPunct="1">
              <a:lnSpc>
                <a:spcPct val="80000"/>
              </a:lnSpc>
            </a:pPr>
            <a:r>
              <a:rPr lang="en-US" sz="2000" smtClean="0"/>
              <a:t>Accuracy might be very high if the problem is skewed</a:t>
            </a:r>
          </a:p>
          <a:p>
            <a:pPr lvl="1" eaLnBrk="1" hangingPunct="1">
              <a:lnSpc>
                <a:spcPct val="80000"/>
              </a:lnSpc>
            </a:pPr>
            <a:r>
              <a:rPr lang="en-US" sz="2000" smtClean="0"/>
              <a:t>E.g. calling everything “ham” gets 66%, so a classifier that gets 70% isn’t very good…</a:t>
            </a:r>
          </a:p>
          <a:p>
            <a:pPr lvl="1" eaLnBrk="1" hangingPunct="1">
              <a:lnSpc>
                <a:spcPct val="80000"/>
              </a:lnSpc>
            </a:pPr>
            <a:endParaRPr lang="en-US" sz="2000" smtClean="0"/>
          </a:p>
          <a:p>
            <a:pPr eaLnBrk="1" hangingPunct="1">
              <a:lnSpc>
                <a:spcPct val="80000"/>
              </a:lnSpc>
            </a:pPr>
            <a:r>
              <a:rPr lang="en-US" sz="2400" smtClean="0"/>
              <a:t>For real research, usually use previous work as a (strong) baseline</a:t>
            </a:r>
          </a:p>
          <a:p>
            <a:pPr lvl="1" eaLnBrk="1" hangingPunct="1">
              <a:lnSpc>
                <a:spcPct val="80000"/>
              </a:lnSpc>
            </a:pPr>
            <a:endParaRPr lang="en-US" sz="2000" smtClean="0"/>
          </a:p>
        </p:txBody>
      </p:sp>
    </p:spTree>
    <p:extLst>
      <p:ext uri="{BB962C8B-B14F-4D97-AF65-F5344CB8AC3E}">
        <p14:creationId xmlns:p14="http://schemas.microsoft.com/office/powerpoint/2010/main" val="14286698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smtClean="0"/>
              <a:t>The </a:t>
            </a:r>
            <a:r>
              <a:rPr lang="en-US" sz="2000" smtClean="0">
                <a:solidFill>
                  <a:srgbClr val="CC0000"/>
                </a:solidFill>
              </a:rPr>
              <a:t>confidence </a:t>
            </a:r>
            <a:r>
              <a:rPr lang="en-US" sz="2000" smtClean="0"/>
              <a:t>of a probabilistic classifier:</a:t>
            </a:r>
          </a:p>
          <a:p>
            <a:pPr lvl="1" eaLnBrk="1" hangingPunct="1">
              <a:lnSpc>
                <a:spcPct val="80000"/>
              </a:lnSpc>
            </a:pPr>
            <a:r>
              <a:rPr lang="en-US" sz="1800" smtClean="0"/>
              <a:t>Posterior over the top label</a:t>
            </a:r>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r>
              <a:rPr lang="en-US" sz="1800" smtClean="0"/>
              <a:t>Represents how sure the classifier is of the classification</a:t>
            </a:r>
          </a:p>
          <a:p>
            <a:pPr lvl="1" eaLnBrk="1" hangingPunct="1">
              <a:lnSpc>
                <a:spcPct val="80000"/>
              </a:lnSpc>
            </a:pPr>
            <a:r>
              <a:rPr lang="en-US" sz="1800" smtClean="0"/>
              <a:t>Any probabilistic model will have confidences</a:t>
            </a:r>
          </a:p>
          <a:p>
            <a:pPr lvl="1" eaLnBrk="1" hangingPunct="1">
              <a:lnSpc>
                <a:spcPct val="80000"/>
              </a:lnSpc>
            </a:pPr>
            <a:r>
              <a:rPr lang="en-US" sz="1800" smtClean="0"/>
              <a:t>No guarantee confidence is correct</a:t>
            </a:r>
          </a:p>
          <a:p>
            <a:pPr eaLnBrk="1" hangingPunct="1">
              <a:lnSpc>
                <a:spcPct val="80000"/>
              </a:lnSpc>
            </a:pPr>
            <a:endParaRPr lang="en-US" sz="2000" smtClean="0"/>
          </a:p>
          <a:p>
            <a:pPr eaLnBrk="1" hangingPunct="1">
              <a:lnSpc>
                <a:spcPct val="80000"/>
              </a:lnSpc>
            </a:pPr>
            <a:r>
              <a:rPr lang="en-US" sz="2000" smtClean="0"/>
              <a:t>Calibration</a:t>
            </a:r>
          </a:p>
          <a:p>
            <a:pPr lvl="1" eaLnBrk="1" hangingPunct="1">
              <a:lnSpc>
                <a:spcPct val="80000"/>
              </a:lnSpc>
            </a:pPr>
            <a:r>
              <a:rPr lang="en-US" sz="1800" smtClean="0"/>
              <a:t>Weak calibration: higher confidences mean higher accuracy</a:t>
            </a:r>
          </a:p>
          <a:p>
            <a:pPr lvl="1" eaLnBrk="1" hangingPunct="1">
              <a:lnSpc>
                <a:spcPct val="80000"/>
              </a:lnSpc>
            </a:pPr>
            <a:r>
              <a:rPr lang="en-US" sz="1800" smtClean="0"/>
              <a:t>Strong calibration: confidence predicts accuracy rate</a:t>
            </a:r>
          </a:p>
          <a:p>
            <a:pPr lvl="1" eaLnBrk="1" hangingPunct="1">
              <a:lnSpc>
                <a:spcPct val="80000"/>
              </a:lnSpc>
            </a:pPr>
            <a:r>
              <a:rPr lang="en-US" sz="1800" smtClean="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63872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smtClean="0"/>
              <a:t>Bayes rule lets us do diagnostic queries with causal probabilities</a:t>
            </a:r>
          </a:p>
          <a:p>
            <a:pPr eaLnBrk="1" hangingPunct="1">
              <a:lnSpc>
                <a:spcPct val="80000"/>
              </a:lnSpc>
            </a:pPr>
            <a:endParaRPr lang="en-US" sz="2400" smtClean="0"/>
          </a:p>
          <a:p>
            <a:pPr eaLnBrk="1" hangingPunct="1">
              <a:lnSpc>
                <a:spcPct val="80000"/>
              </a:lnSpc>
            </a:pPr>
            <a:r>
              <a:rPr lang="en-US" sz="2400" smtClean="0"/>
              <a:t>The naïve Bayes assumption takes all features to be independent given the class label</a:t>
            </a:r>
          </a:p>
          <a:p>
            <a:pPr eaLnBrk="1" hangingPunct="1">
              <a:lnSpc>
                <a:spcPct val="80000"/>
              </a:lnSpc>
            </a:pPr>
            <a:endParaRPr lang="en-US" sz="2400" smtClean="0"/>
          </a:p>
          <a:p>
            <a:pPr eaLnBrk="1" hangingPunct="1">
              <a:lnSpc>
                <a:spcPct val="80000"/>
              </a:lnSpc>
            </a:pPr>
            <a:r>
              <a:rPr lang="en-US" sz="2400" smtClean="0"/>
              <a:t>We can build classifiers out of a naïve Bayes model using training data</a:t>
            </a:r>
          </a:p>
          <a:p>
            <a:pPr eaLnBrk="1" hangingPunct="1">
              <a:lnSpc>
                <a:spcPct val="80000"/>
              </a:lnSpc>
            </a:pPr>
            <a:endParaRPr lang="en-US" sz="2400" smtClean="0"/>
          </a:p>
          <a:p>
            <a:pPr eaLnBrk="1" hangingPunct="1">
              <a:lnSpc>
                <a:spcPct val="80000"/>
              </a:lnSpc>
            </a:pPr>
            <a:r>
              <a:rPr lang="en-US" sz="2400" smtClean="0"/>
              <a:t>Smoothing estimates is important in real systems</a:t>
            </a:r>
          </a:p>
          <a:p>
            <a:pPr eaLnBrk="1" hangingPunct="1">
              <a:lnSpc>
                <a:spcPct val="80000"/>
              </a:lnSpc>
            </a:pPr>
            <a:endParaRPr lang="en-US" sz="2400" smtClean="0"/>
          </a:p>
          <a:p>
            <a:pPr eaLnBrk="1" hangingPunct="1">
              <a:lnSpc>
                <a:spcPct val="80000"/>
              </a:lnSpc>
            </a:pPr>
            <a:r>
              <a:rPr lang="en-US" sz="2400" smtClean="0"/>
              <a:t>Classifier confidences are useful, when you can get them</a:t>
            </a:r>
          </a:p>
        </p:txBody>
      </p:sp>
    </p:spTree>
    <p:extLst>
      <p:ext uri="{BB962C8B-B14F-4D97-AF65-F5344CB8AC3E}">
        <p14:creationId xmlns:p14="http://schemas.microsoft.com/office/powerpoint/2010/main" val="17311502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Next Time: Perceptron!</a:t>
            </a:r>
          </a:p>
        </p:txBody>
      </p:sp>
      <p:sp>
        <p:nvSpPr>
          <p:cNvPr id="40963" name="Rectangle 3"/>
          <p:cNvSpPr>
            <a:spLocks noGrp="1" noChangeArrowheads="1"/>
          </p:cNvSpPr>
          <p:nvPr>
            <p:ph idx="1"/>
          </p:nvPr>
        </p:nvSpPr>
        <p:spPr/>
        <p:txBody>
          <a:bodyPr/>
          <a:lstStyle/>
          <a:p>
            <a:pPr eaLnBrk="1" hangingPunct="1"/>
            <a:endParaRPr lang="en-US" smtClean="0"/>
          </a:p>
        </p:txBody>
      </p:sp>
    </p:spTree>
    <p:extLst>
      <p:ext uri="{BB962C8B-B14F-4D97-AF65-F5344CB8AC3E}">
        <p14:creationId xmlns:p14="http://schemas.microsoft.com/office/powerpoint/2010/main" val="1333583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smtClean="0">
                <a:ea typeface="ＭＳ Ｐゴシック" pitchFamily="34" charset="-128"/>
              </a:rPr>
              <a:t>Study independence properties for triples</a:t>
            </a:r>
          </a:p>
          <a:p>
            <a:endParaRPr lang="en-US" dirty="0" smtClean="0">
              <a:ea typeface="ＭＳ Ｐゴシック" pitchFamily="34" charset="-128"/>
            </a:endParaRPr>
          </a:p>
          <a:p>
            <a:pPr eaLnBrk="1" hangingPunct="1"/>
            <a:r>
              <a:rPr lang="en-US" dirty="0" smtClean="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Recap: 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a:t>
            </a:r>
            <a:r>
              <a:rPr lang="en-US" sz="2400" dirty="0" smtClean="0">
                <a:latin typeface="Calibri"/>
                <a:ea typeface="ＭＳ Ｐゴシック" pitchFamily="34" charset="-128"/>
                <a:cs typeface="Calibri"/>
              </a:rPr>
              <a:t>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Low pressure causes rain causes traffic,</a:t>
            </a:r>
          </a:p>
          <a:p>
            <a:pPr marL="914353" lvl="2" indent="0">
              <a:lnSpc>
                <a:spcPct val="80000"/>
              </a:lnSpc>
              <a:buNone/>
            </a:pPr>
            <a:r>
              <a:rPr lang="en-US" sz="2000" dirty="0">
                <a:latin typeface="Calibri"/>
                <a:cs typeface="Calibri"/>
              </a:rPr>
              <a:t> </a:t>
            </a:r>
            <a:r>
              <a:rPr lang="en-US" sz="2000" dirty="0" smtClean="0">
                <a:latin typeface="Calibri"/>
                <a:cs typeface="Calibri"/>
              </a:rPr>
              <a:t>   high pressure causes no rain causes no </a:t>
            </a:r>
          </a:p>
          <a:p>
            <a:pPr marL="914353" lvl="2" indent="0">
              <a:lnSpc>
                <a:spcPct val="80000"/>
              </a:lnSpc>
              <a:buNone/>
            </a:pPr>
            <a:r>
              <a:rPr lang="en-US" sz="2000" dirty="0">
                <a:latin typeface="Calibri"/>
                <a:cs typeface="Calibri"/>
              </a:rPr>
              <a:t> </a:t>
            </a:r>
            <a:r>
              <a:rPr lang="en-US" sz="2000" dirty="0" smtClean="0">
                <a:latin typeface="Calibri"/>
                <a:cs typeface="Calibri"/>
              </a:rPr>
              <a:t>   traffic</a:t>
            </a:r>
          </a:p>
          <a:p>
            <a:pPr lvl="2">
              <a:lnSpc>
                <a:spcPct val="80000"/>
              </a:lnSpc>
            </a:pPr>
            <a:endParaRPr lang="en-US" sz="1600" dirty="0" smtClean="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smtClean="0">
                <a:latin typeface="Calibri"/>
                <a:cs typeface="Calibri"/>
              </a:rPr>
              <a:t>    P( +y | +x ) = 1, P( -y | - x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spTree>
    <p:extLst>
      <p:ext uri="{BB962C8B-B14F-4D97-AF65-F5344CB8AC3E}">
        <p14:creationId xmlns:p14="http://schemas.microsoft.com/office/powerpoint/2010/main" val="2108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Causal </a:t>
            </a:r>
            <a:r>
              <a:rPr lang="en-US" dirty="0" smtClean="0">
                <a:latin typeface="Calibri"/>
                <a:ea typeface="ＭＳ Ｐゴシック" pitchFamily="34" charset="-128"/>
                <a:cs typeface="Calibri"/>
              </a:rPr>
              <a:t>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cs typeface="Calibri"/>
              </a:rPr>
              <a:t>Guaranteed X </a:t>
            </a:r>
            <a:r>
              <a:rPr lang="en-US" sz="2400" dirty="0">
                <a:latin typeface="Calibri"/>
                <a:cs typeface="Calibri"/>
              </a:rPr>
              <a:t>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5">
              <a:lnSpc>
                <a:spcPct val="80000"/>
              </a:lnSpc>
            </a:pPr>
            <a:endParaRPr lang="en-US" sz="1600" dirty="0" smtClean="0">
              <a:solidFill>
                <a:srgbClr val="CC0000"/>
              </a:solidFill>
              <a:latin typeface="Calibri"/>
              <a:cs typeface="Calibri"/>
            </a:endParaRPr>
          </a:p>
          <a:p>
            <a:pPr lvl="1">
              <a:lnSpc>
                <a:spcPct val="80000"/>
              </a:lnSpc>
            </a:pPr>
            <a:r>
              <a:rPr lang="en-US" sz="2400" dirty="0" smtClean="0">
                <a:solidFill>
                  <a:srgbClr val="CC0000"/>
                </a:solidFill>
                <a:latin typeface="Calibri"/>
                <a:cs typeface="Calibri"/>
              </a:rPr>
              <a:t>Evidence </a:t>
            </a:r>
            <a:r>
              <a:rPr lang="en-US" sz="2400" dirty="0">
                <a:solidFill>
                  <a:srgbClr val="CC0000"/>
                </a:solidFill>
                <a:latin typeface="Calibri"/>
                <a:cs typeface="Calibri"/>
              </a:rPr>
              <a:t>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spTree>
    <p:extLst>
      <p:ext uri="{BB962C8B-B14F-4D97-AF65-F5344CB8AC3E}">
        <p14:creationId xmlns:p14="http://schemas.microsoft.com/office/powerpoint/2010/main" val="203711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55562</TotalTime>
  <Words>5097</Words>
  <Application>Microsoft Macintosh PowerPoint</Application>
  <PresentationFormat>Widescreen</PresentationFormat>
  <Paragraphs>1042</Paragraphs>
  <Slides>67</Slides>
  <Notes>26</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Calibri</vt:lpstr>
      <vt:lpstr>Courier New</vt:lpstr>
      <vt:lpstr>Helvetica</vt:lpstr>
      <vt:lpstr>Mangal</vt:lpstr>
      <vt:lpstr>ＭＳ Ｐゴシック</vt:lpstr>
      <vt:lpstr>Symbol</vt:lpstr>
      <vt:lpstr>Times New Roman</vt:lpstr>
      <vt:lpstr>Verdana</vt:lpstr>
      <vt:lpstr>Wingdings</vt:lpstr>
      <vt:lpstr>Arial</vt:lpstr>
      <vt:lpstr>dan-berkeley-nlp-v1</vt:lpstr>
      <vt:lpstr>Announcements</vt:lpstr>
      <vt:lpstr>PowerPoint Presentation</vt:lpstr>
      <vt:lpstr>Conditional Independence</vt:lpstr>
      <vt:lpstr>Conditional Independence</vt:lpstr>
      <vt:lpstr>Bayes Nets: Assumptions</vt:lpstr>
      <vt:lpstr>D-separation: Outline</vt:lpstr>
      <vt:lpstr>D-separation: Outline</vt:lpstr>
      <vt:lpstr>Recap: Causal Chains</vt:lpstr>
      <vt:lpstr>Recap: Causal Chains</vt:lpstr>
      <vt:lpstr>Recap: Common Cause</vt:lpstr>
      <vt:lpstr>Recap: Common Cause</vt:lpstr>
      <vt:lpstr>Recap: Common Effect</vt:lpstr>
      <vt:lpstr>Are you variables in a BN independent?</vt:lpstr>
      <vt:lpstr>Reachability</vt:lpstr>
      <vt:lpstr>Active / Inactive Paths</vt:lpstr>
      <vt:lpstr>D-Separation</vt:lpstr>
      <vt:lpstr>Example</vt:lpstr>
      <vt:lpstr>Example</vt:lpstr>
      <vt:lpstr>Structure Implications</vt:lpstr>
      <vt:lpstr>Computing All Independences</vt:lpstr>
      <vt:lpstr>Inference</vt:lpstr>
      <vt:lpstr>Inference by Enumeration</vt:lpstr>
      <vt:lpstr>Inference by Enumeration in Bayes’ Net</vt:lpstr>
      <vt:lpstr>Inference by Enumeration?</vt:lpstr>
      <vt:lpstr>Inference by Enumeration vs. Variable Elimination</vt:lpstr>
      <vt:lpstr>Naïve Bayes</vt:lpstr>
      <vt:lpstr>PowerPoint Presentation</vt:lpstr>
      <vt:lpstr>Machine Learning</vt:lpstr>
      <vt:lpstr>Classification</vt:lpstr>
      <vt:lpstr>Example: Spam Filter</vt:lpstr>
      <vt:lpstr>Example: Digit Recognition</vt:lpstr>
      <vt:lpstr>Other Classification Tasks</vt:lpstr>
      <vt:lpstr>Model-Based Classification</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Next Time: Perceptron!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3368</cp:revision>
  <cp:lastPrinted>2019-07-31T17:37:51Z</cp:lastPrinted>
  <dcterms:created xsi:type="dcterms:W3CDTF">2004-08-27T04:16:05Z</dcterms:created>
  <dcterms:modified xsi:type="dcterms:W3CDTF">2019-07-31T18:25:20Z</dcterms:modified>
</cp:coreProperties>
</file>